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1"/>
  </p:sldMasterIdLst>
  <p:notesMasterIdLst>
    <p:notesMasterId r:id="rId63"/>
  </p:notesMasterIdLst>
  <p:sldIdLst>
    <p:sldId id="286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90" r:id="rId33"/>
    <p:sldId id="291" r:id="rId34"/>
    <p:sldId id="288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</p:sldIdLst>
  <p:sldSz cx="12192000" cy="6858000"/>
  <p:notesSz cx="6864350" cy="999648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A76F4F7-6D74-0DA9-A11F-1D67341BF264}" v="3" dt="2023-04-14T11:24:16.2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4" d="100"/>
          <a:sy n="44" d="100"/>
        </p:scale>
        <p:origin x="72" y="2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4975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7788" y="0"/>
            <a:ext cx="2974975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1973EB-4C8F-4C35-A82D-C25F9BC7DC46}" type="datetimeFigureOut">
              <a:rPr lang="fi-FI" smtClean="0"/>
              <a:t>14.4.2023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434975" y="1249363"/>
            <a:ext cx="5994400" cy="33734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810125"/>
            <a:ext cx="5492750" cy="39370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9494838"/>
            <a:ext cx="2974975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7788" y="9494838"/>
            <a:ext cx="2974975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388B0E-2FBF-45DF-B00D-1AD4E87B4D5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793550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>
            <a:extLst>
              <a:ext uri="{FF2B5EF4-FFF2-40B4-BE49-F238E27FC236}">
                <a16:creationId xmlns:a16="http://schemas.microsoft.com/office/drawing/2014/main" id="{5158C245-73A5-CC44-ADB9-C268A0B5F246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0AA863B-C5D6-4E54-8596-1AE31D7635E2}" type="slidenum">
              <a:rPr lang="fi-FI" altLang="fi-FI"/>
              <a:pPr/>
              <a:t>4</a:t>
            </a:fld>
            <a:endParaRPr lang="fi-FI" altLang="fi-FI"/>
          </a:p>
        </p:txBody>
      </p:sp>
      <p:sp>
        <p:nvSpPr>
          <p:cNvPr id="64513" name="Rectangle 1">
            <a:extLst>
              <a:ext uri="{FF2B5EF4-FFF2-40B4-BE49-F238E27FC236}">
                <a16:creationId xmlns:a16="http://schemas.microsoft.com/office/drawing/2014/main" id="{450E9BAA-7BC4-6BF6-04A5-8000D6F69230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4514" name="Rectangle 2">
            <a:extLst>
              <a:ext uri="{FF2B5EF4-FFF2-40B4-BE49-F238E27FC236}">
                <a16:creationId xmlns:a16="http://schemas.microsoft.com/office/drawing/2014/main" id="{E611FC4E-5E3C-DB47-A997-1CA668305C4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 altLang="fi-FI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>
            <a:extLst>
              <a:ext uri="{FF2B5EF4-FFF2-40B4-BE49-F238E27FC236}">
                <a16:creationId xmlns:a16="http://schemas.microsoft.com/office/drawing/2014/main" id="{9BE9B608-1D95-730C-1316-3B93920668AA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4E41DE8-DC36-42EE-A2CB-38E37DD173C9}" type="slidenum">
              <a:rPr lang="fi-FI" altLang="fi-FI"/>
              <a:pPr/>
              <a:t>13</a:t>
            </a:fld>
            <a:endParaRPr lang="fi-FI" altLang="fi-FI"/>
          </a:p>
        </p:txBody>
      </p:sp>
      <p:sp>
        <p:nvSpPr>
          <p:cNvPr id="73729" name="Rectangle 1">
            <a:extLst>
              <a:ext uri="{FF2B5EF4-FFF2-40B4-BE49-F238E27FC236}">
                <a16:creationId xmlns:a16="http://schemas.microsoft.com/office/drawing/2014/main" id="{CC6D16E0-7D70-B906-3AC7-3DA2490606C9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9075" y="812800"/>
            <a:ext cx="7112000" cy="40005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3730" name="Rectangle 2">
            <a:extLst>
              <a:ext uri="{FF2B5EF4-FFF2-40B4-BE49-F238E27FC236}">
                <a16:creationId xmlns:a16="http://schemas.microsoft.com/office/drawing/2014/main" id="{3FE6A55A-304A-2033-950A-C13DE59E00CF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0438" cy="48037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 altLang="fi-FI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>
            <a:extLst>
              <a:ext uri="{FF2B5EF4-FFF2-40B4-BE49-F238E27FC236}">
                <a16:creationId xmlns:a16="http://schemas.microsoft.com/office/drawing/2014/main" id="{167A274A-7C29-A84D-32B4-84C580FF0D86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7B930A7-DF0B-49A7-A834-37E9D9EF2438}" type="slidenum">
              <a:rPr lang="fi-FI" altLang="fi-FI"/>
              <a:pPr/>
              <a:t>14</a:t>
            </a:fld>
            <a:endParaRPr lang="fi-FI" altLang="fi-FI"/>
          </a:p>
        </p:txBody>
      </p:sp>
      <p:sp>
        <p:nvSpPr>
          <p:cNvPr id="74753" name="Rectangle 1">
            <a:extLst>
              <a:ext uri="{FF2B5EF4-FFF2-40B4-BE49-F238E27FC236}">
                <a16:creationId xmlns:a16="http://schemas.microsoft.com/office/drawing/2014/main" id="{B21E9F38-8292-C937-2FB4-50CF658AD8AC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9075" y="812800"/>
            <a:ext cx="7112000" cy="40005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4754" name="Rectangle 2">
            <a:extLst>
              <a:ext uri="{FF2B5EF4-FFF2-40B4-BE49-F238E27FC236}">
                <a16:creationId xmlns:a16="http://schemas.microsoft.com/office/drawing/2014/main" id="{A98BAF94-97D2-9EBD-023D-35D5724FCA6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0438" cy="48037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 altLang="fi-FI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>
            <a:extLst>
              <a:ext uri="{FF2B5EF4-FFF2-40B4-BE49-F238E27FC236}">
                <a16:creationId xmlns:a16="http://schemas.microsoft.com/office/drawing/2014/main" id="{B601333F-AA4F-01CB-0D88-88C52BA1E798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EE1729F-7B4C-43F7-BEEA-DC9054C8F406}" type="slidenum">
              <a:rPr lang="fi-FI" altLang="fi-FI"/>
              <a:pPr/>
              <a:t>15</a:t>
            </a:fld>
            <a:endParaRPr lang="fi-FI" altLang="fi-FI"/>
          </a:p>
        </p:txBody>
      </p:sp>
      <p:sp>
        <p:nvSpPr>
          <p:cNvPr id="75777" name="Rectangle 1">
            <a:extLst>
              <a:ext uri="{FF2B5EF4-FFF2-40B4-BE49-F238E27FC236}">
                <a16:creationId xmlns:a16="http://schemas.microsoft.com/office/drawing/2014/main" id="{8AB5D1F9-46BE-E54A-25EE-12C94DF2B177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9075" y="812800"/>
            <a:ext cx="7112000" cy="40005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5778" name="Rectangle 2">
            <a:extLst>
              <a:ext uri="{FF2B5EF4-FFF2-40B4-BE49-F238E27FC236}">
                <a16:creationId xmlns:a16="http://schemas.microsoft.com/office/drawing/2014/main" id="{531093E2-52B3-739D-0BB6-F13B118C7B8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0438" cy="48037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 altLang="fi-FI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>
            <a:extLst>
              <a:ext uri="{FF2B5EF4-FFF2-40B4-BE49-F238E27FC236}">
                <a16:creationId xmlns:a16="http://schemas.microsoft.com/office/drawing/2014/main" id="{A7B8D3D1-7BED-9795-5009-D9656CE224FA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D56C213-915B-4964-BD5C-DE64E65F598D}" type="slidenum">
              <a:rPr lang="fi-FI" altLang="fi-FI"/>
              <a:pPr/>
              <a:t>16</a:t>
            </a:fld>
            <a:endParaRPr lang="fi-FI" altLang="fi-FI"/>
          </a:p>
        </p:txBody>
      </p:sp>
      <p:sp>
        <p:nvSpPr>
          <p:cNvPr id="76801" name="Rectangle 1">
            <a:extLst>
              <a:ext uri="{FF2B5EF4-FFF2-40B4-BE49-F238E27FC236}">
                <a16:creationId xmlns:a16="http://schemas.microsoft.com/office/drawing/2014/main" id="{EA50698C-A9CF-8BC5-3D92-9229D221F332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9075" y="812800"/>
            <a:ext cx="7112000" cy="40005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E894C56-1052-1678-C784-C21A5391114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0438" cy="48037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 altLang="fi-FI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>
            <a:extLst>
              <a:ext uri="{FF2B5EF4-FFF2-40B4-BE49-F238E27FC236}">
                <a16:creationId xmlns:a16="http://schemas.microsoft.com/office/drawing/2014/main" id="{4AD81A82-523B-9EE4-A930-CB93AD499F96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8088C1D-269E-477E-9DE4-C8AEE8D86E1B}" type="slidenum">
              <a:rPr lang="fi-FI" altLang="fi-FI"/>
              <a:pPr/>
              <a:t>17</a:t>
            </a:fld>
            <a:endParaRPr lang="fi-FI" altLang="fi-FI"/>
          </a:p>
        </p:txBody>
      </p:sp>
      <p:sp>
        <p:nvSpPr>
          <p:cNvPr id="77825" name="Rectangle 1">
            <a:extLst>
              <a:ext uri="{FF2B5EF4-FFF2-40B4-BE49-F238E27FC236}">
                <a16:creationId xmlns:a16="http://schemas.microsoft.com/office/drawing/2014/main" id="{47872AC3-18EE-D5D5-8AAB-909EA5C5CDB5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9075" y="812800"/>
            <a:ext cx="7112000" cy="40005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7826" name="Rectangle 2">
            <a:extLst>
              <a:ext uri="{FF2B5EF4-FFF2-40B4-BE49-F238E27FC236}">
                <a16:creationId xmlns:a16="http://schemas.microsoft.com/office/drawing/2014/main" id="{CFCE9BEB-DD25-49AB-2A0E-7B193F3E6FC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0438" cy="48037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 altLang="fi-FI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>
            <a:extLst>
              <a:ext uri="{FF2B5EF4-FFF2-40B4-BE49-F238E27FC236}">
                <a16:creationId xmlns:a16="http://schemas.microsoft.com/office/drawing/2014/main" id="{135ED63F-052E-EF2B-0AD6-189B8E834B86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82E88A1-A78E-46BD-B11E-15B9C856A363}" type="slidenum">
              <a:rPr lang="fi-FI" altLang="fi-FI"/>
              <a:pPr/>
              <a:t>18</a:t>
            </a:fld>
            <a:endParaRPr lang="fi-FI" altLang="fi-FI"/>
          </a:p>
        </p:txBody>
      </p:sp>
      <p:sp>
        <p:nvSpPr>
          <p:cNvPr id="78849" name="Rectangle 1">
            <a:extLst>
              <a:ext uri="{FF2B5EF4-FFF2-40B4-BE49-F238E27FC236}">
                <a16:creationId xmlns:a16="http://schemas.microsoft.com/office/drawing/2014/main" id="{0044C64F-7FBC-5094-295D-A7F9B9FE58B8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9075" y="812800"/>
            <a:ext cx="7112000" cy="40005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8850" name="Rectangle 2">
            <a:extLst>
              <a:ext uri="{FF2B5EF4-FFF2-40B4-BE49-F238E27FC236}">
                <a16:creationId xmlns:a16="http://schemas.microsoft.com/office/drawing/2014/main" id="{8568E6BA-D632-6704-86AA-E83E9651165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0438" cy="48037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 altLang="fi-FI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>
            <a:extLst>
              <a:ext uri="{FF2B5EF4-FFF2-40B4-BE49-F238E27FC236}">
                <a16:creationId xmlns:a16="http://schemas.microsoft.com/office/drawing/2014/main" id="{22A963AC-BF4F-67AC-A90D-42470212F8EE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485C38D-2E28-4A17-AC5B-6585903EDFBA}" type="slidenum">
              <a:rPr lang="fi-FI" altLang="fi-FI"/>
              <a:pPr/>
              <a:t>18</a:t>
            </a:fld>
            <a:endParaRPr lang="fi-FI" altLang="fi-FI"/>
          </a:p>
        </p:txBody>
      </p:sp>
      <p:sp>
        <p:nvSpPr>
          <p:cNvPr id="79873" name="Rectangle 1">
            <a:extLst>
              <a:ext uri="{FF2B5EF4-FFF2-40B4-BE49-F238E27FC236}">
                <a16:creationId xmlns:a16="http://schemas.microsoft.com/office/drawing/2014/main" id="{CEB2C176-7173-E049-1BD2-2CFF578587F3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9075" y="812800"/>
            <a:ext cx="7112000" cy="40005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9874" name="Rectangle 2">
            <a:extLst>
              <a:ext uri="{FF2B5EF4-FFF2-40B4-BE49-F238E27FC236}">
                <a16:creationId xmlns:a16="http://schemas.microsoft.com/office/drawing/2014/main" id="{39EE3B4C-4B0F-FD4D-EFEB-B7F820E86F8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0438" cy="48037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 altLang="fi-FI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>
            <a:extLst>
              <a:ext uri="{FF2B5EF4-FFF2-40B4-BE49-F238E27FC236}">
                <a16:creationId xmlns:a16="http://schemas.microsoft.com/office/drawing/2014/main" id="{F89B6DA6-CBA7-D47C-700D-FD4734E7347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1758718-2ED3-4A33-B7AE-D0C8F7E29C09}" type="slidenum">
              <a:rPr lang="fi-FI" altLang="fi-FI"/>
              <a:pPr/>
              <a:t>19</a:t>
            </a:fld>
            <a:endParaRPr lang="fi-FI" altLang="fi-FI"/>
          </a:p>
        </p:txBody>
      </p:sp>
      <p:sp>
        <p:nvSpPr>
          <p:cNvPr id="80897" name="Rectangle 1">
            <a:extLst>
              <a:ext uri="{FF2B5EF4-FFF2-40B4-BE49-F238E27FC236}">
                <a16:creationId xmlns:a16="http://schemas.microsoft.com/office/drawing/2014/main" id="{3DE8B7E1-8F73-90E6-5E1D-62277D28475A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9075" y="812800"/>
            <a:ext cx="7112000" cy="40005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0898" name="Rectangle 2">
            <a:extLst>
              <a:ext uri="{FF2B5EF4-FFF2-40B4-BE49-F238E27FC236}">
                <a16:creationId xmlns:a16="http://schemas.microsoft.com/office/drawing/2014/main" id="{CCA3B3E4-C5E6-D5A7-EBB3-959ECC7739F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0438" cy="48037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 altLang="fi-FI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>
            <a:extLst>
              <a:ext uri="{FF2B5EF4-FFF2-40B4-BE49-F238E27FC236}">
                <a16:creationId xmlns:a16="http://schemas.microsoft.com/office/drawing/2014/main" id="{32FE8E6B-2800-984D-1C2B-051B6BAF29E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913172B-15D8-4968-89DE-C8646DB6F280}" type="slidenum">
              <a:rPr lang="fi-FI" altLang="fi-FI"/>
              <a:pPr/>
              <a:t>20</a:t>
            </a:fld>
            <a:endParaRPr lang="fi-FI" altLang="fi-FI"/>
          </a:p>
        </p:txBody>
      </p:sp>
      <p:sp>
        <p:nvSpPr>
          <p:cNvPr id="81921" name="Rectangle 1">
            <a:extLst>
              <a:ext uri="{FF2B5EF4-FFF2-40B4-BE49-F238E27FC236}">
                <a16:creationId xmlns:a16="http://schemas.microsoft.com/office/drawing/2014/main" id="{914D836D-9874-F425-9BFC-290484C77039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9075" y="812800"/>
            <a:ext cx="7112000" cy="40005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22" name="Rectangle 2">
            <a:extLst>
              <a:ext uri="{FF2B5EF4-FFF2-40B4-BE49-F238E27FC236}">
                <a16:creationId xmlns:a16="http://schemas.microsoft.com/office/drawing/2014/main" id="{D95FD767-2EC8-0F18-154B-E756672F21B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0438" cy="48037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 altLang="fi-FI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>
            <a:extLst>
              <a:ext uri="{FF2B5EF4-FFF2-40B4-BE49-F238E27FC236}">
                <a16:creationId xmlns:a16="http://schemas.microsoft.com/office/drawing/2014/main" id="{AF54CB12-D962-7FF0-A1A1-7EAD4BBE58FA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99CDAE8-B11E-4C68-B387-D03F49BADA32}" type="slidenum">
              <a:rPr lang="fi-FI" altLang="fi-FI"/>
              <a:pPr/>
              <a:t>21</a:t>
            </a:fld>
            <a:endParaRPr lang="fi-FI" altLang="fi-FI"/>
          </a:p>
        </p:txBody>
      </p:sp>
      <p:sp>
        <p:nvSpPr>
          <p:cNvPr id="82945" name="Rectangle 1">
            <a:extLst>
              <a:ext uri="{FF2B5EF4-FFF2-40B4-BE49-F238E27FC236}">
                <a16:creationId xmlns:a16="http://schemas.microsoft.com/office/drawing/2014/main" id="{5A57AC60-C866-E210-3CE2-6116AA3751D0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9075" y="812800"/>
            <a:ext cx="7112000" cy="40005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2946" name="Rectangle 2">
            <a:extLst>
              <a:ext uri="{FF2B5EF4-FFF2-40B4-BE49-F238E27FC236}">
                <a16:creationId xmlns:a16="http://schemas.microsoft.com/office/drawing/2014/main" id="{51F2FD2C-A894-7B10-C704-5E240AE0997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0438" cy="48037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 altLang="fi-FI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>
            <a:extLst>
              <a:ext uri="{FF2B5EF4-FFF2-40B4-BE49-F238E27FC236}">
                <a16:creationId xmlns:a16="http://schemas.microsoft.com/office/drawing/2014/main" id="{F6FAF62A-4146-F34D-8B19-30336C0E757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3FE97FE-06A3-4B60-92F8-7B3749A1FFAD}" type="slidenum">
              <a:rPr lang="fi-FI" altLang="fi-FI"/>
              <a:pPr/>
              <a:t>5</a:t>
            </a:fld>
            <a:endParaRPr lang="fi-FI" altLang="fi-FI"/>
          </a:p>
        </p:txBody>
      </p:sp>
      <p:sp>
        <p:nvSpPr>
          <p:cNvPr id="65537" name="Rectangle 1">
            <a:extLst>
              <a:ext uri="{FF2B5EF4-FFF2-40B4-BE49-F238E27FC236}">
                <a16:creationId xmlns:a16="http://schemas.microsoft.com/office/drawing/2014/main" id="{9765F367-FEE2-AC87-FD36-93DF53055EB3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9075" y="812800"/>
            <a:ext cx="7112000" cy="40005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5538" name="Rectangle 2">
            <a:extLst>
              <a:ext uri="{FF2B5EF4-FFF2-40B4-BE49-F238E27FC236}">
                <a16:creationId xmlns:a16="http://schemas.microsoft.com/office/drawing/2014/main" id="{20715789-148A-CDEF-C8AD-3E5A2D477CD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0438" cy="48037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 altLang="fi-FI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>
            <a:extLst>
              <a:ext uri="{FF2B5EF4-FFF2-40B4-BE49-F238E27FC236}">
                <a16:creationId xmlns:a16="http://schemas.microsoft.com/office/drawing/2014/main" id="{89EF4091-5328-808F-6C4B-DB1C7DD10926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9FD431A-71EB-47A1-9501-412E077DED0C}" type="slidenum">
              <a:rPr lang="fi-FI" altLang="fi-FI"/>
              <a:pPr/>
              <a:t>22</a:t>
            </a:fld>
            <a:endParaRPr lang="fi-FI" altLang="fi-FI"/>
          </a:p>
        </p:txBody>
      </p:sp>
      <p:sp>
        <p:nvSpPr>
          <p:cNvPr id="83969" name="Rectangle 1">
            <a:extLst>
              <a:ext uri="{FF2B5EF4-FFF2-40B4-BE49-F238E27FC236}">
                <a16:creationId xmlns:a16="http://schemas.microsoft.com/office/drawing/2014/main" id="{B7BFA59C-DCE7-AC45-E86D-4B23AD54FFB3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9075" y="812800"/>
            <a:ext cx="7112000" cy="40005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3970" name="Rectangle 2">
            <a:extLst>
              <a:ext uri="{FF2B5EF4-FFF2-40B4-BE49-F238E27FC236}">
                <a16:creationId xmlns:a16="http://schemas.microsoft.com/office/drawing/2014/main" id="{E0D24B4B-91A9-52BA-8E83-C7D033BA5B8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0438" cy="48037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 altLang="fi-FI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>
            <a:extLst>
              <a:ext uri="{FF2B5EF4-FFF2-40B4-BE49-F238E27FC236}">
                <a16:creationId xmlns:a16="http://schemas.microsoft.com/office/drawing/2014/main" id="{7223A531-A428-FD29-6651-CF628E4ABB9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B7F4C9A-7423-48B7-A778-37395AB4B638}" type="slidenum">
              <a:rPr lang="fi-FI" altLang="fi-FI"/>
              <a:pPr/>
              <a:t>23</a:t>
            </a:fld>
            <a:endParaRPr lang="fi-FI" altLang="fi-FI"/>
          </a:p>
        </p:txBody>
      </p:sp>
      <p:sp>
        <p:nvSpPr>
          <p:cNvPr id="84993" name="Rectangle 1">
            <a:extLst>
              <a:ext uri="{FF2B5EF4-FFF2-40B4-BE49-F238E27FC236}">
                <a16:creationId xmlns:a16="http://schemas.microsoft.com/office/drawing/2014/main" id="{EA30B905-18C6-6DAA-62F7-45897707EA42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9075" y="812800"/>
            <a:ext cx="7112000" cy="40005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4994" name="Rectangle 2">
            <a:extLst>
              <a:ext uri="{FF2B5EF4-FFF2-40B4-BE49-F238E27FC236}">
                <a16:creationId xmlns:a16="http://schemas.microsoft.com/office/drawing/2014/main" id="{C826239B-624D-30AE-7993-F185922746B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0438" cy="48037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 altLang="fi-FI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>
            <a:extLst>
              <a:ext uri="{FF2B5EF4-FFF2-40B4-BE49-F238E27FC236}">
                <a16:creationId xmlns:a16="http://schemas.microsoft.com/office/drawing/2014/main" id="{0C361304-BF32-99C6-B8AA-84E7D461848B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B00B72C-7541-43CC-A5E1-F7C03186687A}" type="slidenum">
              <a:rPr lang="fi-FI" altLang="fi-FI"/>
              <a:pPr/>
              <a:t>24</a:t>
            </a:fld>
            <a:endParaRPr lang="fi-FI" altLang="fi-FI"/>
          </a:p>
        </p:txBody>
      </p:sp>
      <p:sp>
        <p:nvSpPr>
          <p:cNvPr id="86017" name="Rectangle 1">
            <a:extLst>
              <a:ext uri="{FF2B5EF4-FFF2-40B4-BE49-F238E27FC236}">
                <a16:creationId xmlns:a16="http://schemas.microsoft.com/office/drawing/2014/main" id="{D3792E85-6339-A9A9-8646-06BCE200FFD3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9075" y="812800"/>
            <a:ext cx="7112000" cy="40005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6018" name="Rectangle 2">
            <a:extLst>
              <a:ext uri="{FF2B5EF4-FFF2-40B4-BE49-F238E27FC236}">
                <a16:creationId xmlns:a16="http://schemas.microsoft.com/office/drawing/2014/main" id="{FC87B297-EA3E-0D22-0C73-78F5E763B3D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0438" cy="48037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 altLang="fi-FI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>
            <a:extLst>
              <a:ext uri="{FF2B5EF4-FFF2-40B4-BE49-F238E27FC236}">
                <a16:creationId xmlns:a16="http://schemas.microsoft.com/office/drawing/2014/main" id="{11C34C46-BC7D-9EDB-F0F5-9EC5F5E058D6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AD40AEE-0E79-49FE-8C36-12C72EB9B320}" type="slidenum">
              <a:rPr lang="fi-FI" altLang="fi-FI"/>
              <a:pPr/>
              <a:t>25</a:t>
            </a:fld>
            <a:endParaRPr lang="fi-FI" altLang="fi-FI"/>
          </a:p>
        </p:txBody>
      </p:sp>
      <p:sp>
        <p:nvSpPr>
          <p:cNvPr id="87041" name="Rectangle 1">
            <a:extLst>
              <a:ext uri="{FF2B5EF4-FFF2-40B4-BE49-F238E27FC236}">
                <a16:creationId xmlns:a16="http://schemas.microsoft.com/office/drawing/2014/main" id="{32F3419B-68BE-9507-9731-6B1A3370A852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9075" y="812800"/>
            <a:ext cx="7112000" cy="40005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7042" name="Rectangle 2">
            <a:extLst>
              <a:ext uri="{FF2B5EF4-FFF2-40B4-BE49-F238E27FC236}">
                <a16:creationId xmlns:a16="http://schemas.microsoft.com/office/drawing/2014/main" id="{E122E195-7940-FBFA-60A3-7D509DE30B7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0438" cy="48037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 altLang="fi-FI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>
            <a:extLst>
              <a:ext uri="{FF2B5EF4-FFF2-40B4-BE49-F238E27FC236}">
                <a16:creationId xmlns:a16="http://schemas.microsoft.com/office/drawing/2014/main" id="{53CA7E39-75FD-AFB5-109E-BB10A418713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0B17140-A6B8-45A4-98A0-FB76FE9F2697}" type="slidenum">
              <a:rPr lang="fi-FI" altLang="fi-FI"/>
              <a:pPr/>
              <a:t>26</a:t>
            </a:fld>
            <a:endParaRPr lang="fi-FI" altLang="fi-FI"/>
          </a:p>
        </p:txBody>
      </p:sp>
      <p:sp>
        <p:nvSpPr>
          <p:cNvPr id="88065" name="Rectangle 1">
            <a:extLst>
              <a:ext uri="{FF2B5EF4-FFF2-40B4-BE49-F238E27FC236}">
                <a16:creationId xmlns:a16="http://schemas.microsoft.com/office/drawing/2014/main" id="{042A7C6A-06E1-0FFF-D844-2AB9B64C4141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9075" y="812800"/>
            <a:ext cx="7112000" cy="40005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8066" name="Rectangle 2">
            <a:extLst>
              <a:ext uri="{FF2B5EF4-FFF2-40B4-BE49-F238E27FC236}">
                <a16:creationId xmlns:a16="http://schemas.microsoft.com/office/drawing/2014/main" id="{718BC565-432D-D916-D4F7-29EB1B28016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0438" cy="48037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 altLang="fi-FI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>
            <a:extLst>
              <a:ext uri="{FF2B5EF4-FFF2-40B4-BE49-F238E27FC236}">
                <a16:creationId xmlns:a16="http://schemas.microsoft.com/office/drawing/2014/main" id="{2C68DE67-0A17-3124-5777-7A65CBBE73D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FB777A2-4BFF-456B-822A-074304980FEA}" type="slidenum">
              <a:rPr lang="fi-FI" altLang="fi-FI"/>
              <a:pPr/>
              <a:t>27</a:t>
            </a:fld>
            <a:endParaRPr lang="fi-FI" altLang="fi-FI"/>
          </a:p>
        </p:txBody>
      </p:sp>
      <p:sp>
        <p:nvSpPr>
          <p:cNvPr id="89089" name="Rectangle 1">
            <a:extLst>
              <a:ext uri="{FF2B5EF4-FFF2-40B4-BE49-F238E27FC236}">
                <a16:creationId xmlns:a16="http://schemas.microsoft.com/office/drawing/2014/main" id="{D9ECE050-A78E-B118-5811-227A5503E467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9075" y="812800"/>
            <a:ext cx="7112000" cy="40005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9090" name="Rectangle 2">
            <a:extLst>
              <a:ext uri="{FF2B5EF4-FFF2-40B4-BE49-F238E27FC236}">
                <a16:creationId xmlns:a16="http://schemas.microsoft.com/office/drawing/2014/main" id="{62D076EC-7816-7DF2-C2BC-1ABF9FE2EDD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0438" cy="48037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 altLang="fi-FI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>
            <a:extLst>
              <a:ext uri="{FF2B5EF4-FFF2-40B4-BE49-F238E27FC236}">
                <a16:creationId xmlns:a16="http://schemas.microsoft.com/office/drawing/2014/main" id="{CCDF6BC6-7FDB-3991-C62B-BE69B0B4FB36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D53B2B2-50BA-4FAC-956E-8C56B6B83415}" type="slidenum">
              <a:rPr lang="fi-FI" altLang="fi-FI"/>
              <a:pPr/>
              <a:t>28</a:t>
            </a:fld>
            <a:endParaRPr lang="fi-FI" altLang="fi-FI"/>
          </a:p>
        </p:txBody>
      </p:sp>
      <p:sp>
        <p:nvSpPr>
          <p:cNvPr id="90113" name="Rectangle 1">
            <a:extLst>
              <a:ext uri="{FF2B5EF4-FFF2-40B4-BE49-F238E27FC236}">
                <a16:creationId xmlns:a16="http://schemas.microsoft.com/office/drawing/2014/main" id="{F65DE396-404A-A150-9CD3-F994390704DB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9075" y="812800"/>
            <a:ext cx="7112000" cy="40005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0114" name="Rectangle 2">
            <a:extLst>
              <a:ext uri="{FF2B5EF4-FFF2-40B4-BE49-F238E27FC236}">
                <a16:creationId xmlns:a16="http://schemas.microsoft.com/office/drawing/2014/main" id="{502AD3B7-1843-BF92-4F2C-893BD100060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0438" cy="48037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 altLang="fi-FI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>
            <a:extLst>
              <a:ext uri="{FF2B5EF4-FFF2-40B4-BE49-F238E27FC236}">
                <a16:creationId xmlns:a16="http://schemas.microsoft.com/office/drawing/2014/main" id="{7DFB79F3-259A-A505-B739-681F3F43577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0CCAF1D-BDE8-4B2A-9E2B-E0B51D0F112A}" type="slidenum">
              <a:rPr lang="fi-FI" altLang="fi-FI"/>
              <a:pPr/>
              <a:t>29</a:t>
            </a:fld>
            <a:endParaRPr lang="fi-FI" altLang="fi-FI"/>
          </a:p>
        </p:txBody>
      </p:sp>
      <p:sp>
        <p:nvSpPr>
          <p:cNvPr id="91137" name="Rectangle 1">
            <a:extLst>
              <a:ext uri="{FF2B5EF4-FFF2-40B4-BE49-F238E27FC236}">
                <a16:creationId xmlns:a16="http://schemas.microsoft.com/office/drawing/2014/main" id="{63369F9C-551F-FCB2-4360-5FEFED5B6490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9075" y="812800"/>
            <a:ext cx="7112000" cy="40005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1138" name="Rectangle 2">
            <a:extLst>
              <a:ext uri="{FF2B5EF4-FFF2-40B4-BE49-F238E27FC236}">
                <a16:creationId xmlns:a16="http://schemas.microsoft.com/office/drawing/2014/main" id="{B553E17D-B9DC-4646-AFE1-CB014082E31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0438" cy="48037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 altLang="fi-FI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>
            <a:extLst>
              <a:ext uri="{FF2B5EF4-FFF2-40B4-BE49-F238E27FC236}">
                <a16:creationId xmlns:a16="http://schemas.microsoft.com/office/drawing/2014/main" id="{02E7B9F6-ED39-AD89-A2AA-5C4E3B86188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6D4585B-C783-4D23-B54F-5CD0B530F301}" type="slidenum">
              <a:rPr lang="fi-FI" altLang="fi-FI"/>
              <a:pPr/>
              <a:t>30</a:t>
            </a:fld>
            <a:endParaRPr lang="fi-FI" altLang="fi-FI"/>
          </a:p>
        </p:txBody>
      </p:sp>
      <p:sp>
        <p:nvSpPr>
          <p:cNvPr id="92161" name="Rectangle 1">
            <a:extLst>
              <a:ext uri="{FF2B5EF4-FFF2-40B4-BE49-F238E27FC236}">
                <a16:creationId xmlns:a16="http://schemas.microsoft.com/office/drawing/2014/main" id="{C1A09C34-42FC-7AC8-595B-C2817E93CF87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9075" y="812800"/>
            <a:ext cx="7112000" cy="40005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162" name="Rectangle 2">
            <a:extLst>
              <a:ext uri="{FF2B5EF4-FFF2-40B4-BE49-F238E27FC236}">
                <a16:creationId xmlns:a16="http://schemas.microsoft.com/office/drawing/2014/main" id="{169CC3B3-CCF3-9DB0-7764-ACFE5A6C88A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0438" cy="48037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 altLang="fi-FI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>
            <a:extLst>
              <a:ext uri="{FF2B5EF4-FFF2-40B4-BE49-F238E27FC236}">
                <a16:creationId xmlns:a16="http://schemas.microsoft.com/office/drawing/2014/main" id="{6AF5A4AC-80BD-1CEF-B50C-3D040941A37C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8BDB67E-72CA-46AD-8CD9-F5E2A678E03F}" type="slidenum">
              <a:rPr lang="fi-FI" altLang="fi-FI"/>
              <a:pPr/>
              <a:t>31</a:t>
            </a:fld>
            <a:endParaRPr lang="fi-FI" altLang="fi-FI"/>
          </a:p>
        </p:txBody>
      </p:sp>
      <p:sp>
        <p:nvSpPr>
          <p:cNvPr id="93185" name="Rectangle 1">
            <a:extLst>
              <a:ext uri="{FF2B5EF4-FFF2-40B4-BE49-F238E27FC236}">
                <a16:creationId xmlns:a16="http://schemas.microsoft.com/office/drawing/2014/main" id="{26ED704C-9E64-2BCF-28C1-50F2A52A9CD2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9075" y="812800"/>
            <a:ext cx="7112000" cy="40005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3186" name="Rectangle 2">
            <a:extLst>
              <a:ext uri="{FF2B5EF4-FFF2-40B4-BE49-F238E27FC236}">
                <a16:creationId xmlns:a16="http://schemas.microsoft.com/office/drawing/2014/main" id="{D71E09E8-EF38-E72A-B8B5-F9FB7B12729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0438" cy="48037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 altLang="fi-FI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>
            <a:extLst>
              <a:ext uri="{FF2B5EF4-FFF2-40B4-BE49-F238E27FC236}">
                <a16:creationId xmlns:a16="http://schemas.microsoft.com/office/drawing/2014/main" id="{7C923B3B-28AD-3A1F-FA7E-48C063AF9BD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63BD2F5-0538-4B18-AFD8-0B978A86D341}" type="slidenum">
              <a:rPr lang="fi-FI" altLang="fi-FI"/>
              <a:pPr/>
              <a:t>6</a:t>
            </a:fld>
            <a:endParaRPr lang="fi-FI" altLang="fi-FI"/>
          </a:p>
        </p:txBody>
      </p:sp>
      <p:sp>
        <p:nvSpPr>
          <p:cNvPr id="66561" name="Rectangle 1">
            <a:extLst>
              <a:ext uri="{FF2B5EF4-FFF2-40B4-BE49-F238E27FC236}">
                <a16:creationId xmlns:a16="http://schemas.microsoft.com/office/drawing/2014/main" id="{319A1BA2-25AF-12A9-9120-F9F93FC6857B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9075" y="812800"/>
            <a:ext cx="7112000" cy="40005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2" name="Rectangle 2">
            <a:extLst>
              <a:ext uri="{FF2B5EF4-FFF2-40B4-BE49-F238E27FC236}">
                <a16:creationId xmlns:a16="http://schemas.microsoft.com/office/drawing/2014/main" id="{ACB2BE88-7A7D-A087-B004-E527FBF88F0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0438" cy="48037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 altLang="fi-FI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>
            <a:extLst>
              <a:ext uri="{FF2B5EF4-FFF2-40B4-BE49-F238E27FC236}">
                <a16:creationId xmlns:a16="http://schemas.microsoft.com/office/drawing/2014/main" id="{213E21AF-CFC9-BA72-A8A0-A5DFE2DBA7EC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5DF62B2-539D-4077-98C6-4E1BF40A2C83}" type="slidenum">
              <a:rPr lang="fi-FI" altLang="fi-FI"/>
              <a:pPr/>
              <a:t>32</a:t>
            </a:fld>
            <a:endParaRPr lang="fi-FI" altLang="fi-FI"/>
          </a:p>
        </p:txBody>
      </p:sp>
      <p:sp>
        <p:nvSpPr>
          <p:cNvPr id="94209" name="Rectangle 1">
            <a:extLst>
              <a:ext uri="{FF2B5EF4-FFF2-40B4-BE49-F238E27FC236}">
                <a16:creationId xmlns:a16="http://schemas.microsoft.com/office/drawing/2014/main" id="{404ED228-61CB-676C-A7B6-5F3C275C3A2A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9075" y="812800"/>
            <a:ext cx="7112000" cy="40005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4210" name="Rectangle 2">
            <a:extLst>
              <a:ext uri="{FF2B5EF4-FFF2-40B4-BE49-F238E27FC236}">
                <a16:creationId xmlns:a16="http://schemas.microsoft.com/office/drawing/2014/main" id="{74975B93-2A80-8482-B0B2-953E10FEB65F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0438" cy="48037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 altLang="fi-FI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>
            <a:extLst>
              <a:ext uri="{FF2B5EF4-FFF2-40B4-BE49-F238E27FC236}">
                <a16:creationId xmlns:a16="http://schemas.microsoft.com/office/drawing/2014/main" id="{B6E8D409-85F4-18BD-E7FD-528E59B81EA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40EA848-15F9-44C8-B0FB-59322F584E6E}" type="slidenum">
              <a:rPr lang="fi-FI" altLang="fi-FI"/>
              <a:pPr/>
              <a:t>33</a:t>
            </a:fld>
            <a:endParaRPr lang="fi-FI" altLang="fi-FI"/>
          </a:p>
        </p:txBody>
      </p:sp>
      <p:sp>
        <p:nvSpPr>
          <p:cNvPr id="95233" name="Rectangle 1">
            <a:extLst>
              <a:ext uri="{FF2B5EF4-FFF2-40B4-BE49-F238E27FC236}">
                <a16:creationId xmlns:a16="http://schemas.microsoft.com/office/drawing/2014/main" id="{4EAC6E95-2628-D967-6F82-1CB4D91FD727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9075" y="812800"/>
            <a:ext cx="7112000" cy="40005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5234" name="Rectangle 2">
            <a:extLst>
              <a:ext uri="{FF2B5EF4-FFF2-40B4-BE49-F238E27FC236}">
                <a16:creationId xmlns:a16="http://schemas.microsoft.com/office/drawing/2014/main" id="{AB0551CB-8C9D-2CAF-5013-7FB78347A54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0438" cy="48037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 altLang="fi-FI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>
            <a:extLst>
              <a:ext uri="{FF2B5EF4-FFF2-40B4-BE49-F238E27FC236}">
                <a16:creationId xmlns:a16="http://schemas.microsoft.com/office/drawing/2014/main" id="{EF944783-A248-9946-8E3C-31846DCB8D5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9F5FA6C-0C70-427B-8F38-D17B57A39B52}" type="slidenum">
              <a:rPr lang="fi-FI" altLang="fi-FI"/>
              <a:pPr/>
              <a:t>34</a:t>
            </a:fld>
            <a:endParaRPr lang="fi-FI" altLang="fi-FI"/>
          </a:p>
        </p:txBody>
      </p:sp>
      <p:sp>
        <p:nvSpPr>
          <p:cNvPr id="96257" name="Rectangle 1">
            <a:extLst>
              <a:ext uri="{FF2B5EF4-FFF2-40B4-BE49-F238E27FC236}">
                <a16:creationId xmlns:a16="http://schemas.microsoft.com/office/drawing/2014/main" id="{2FEB41ED-DFF6-6E03-66EF-B34A9A974BE3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9075" y="812800"/>
            <a:ext cx="7112000" cy="40005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6258" name="Rectangle 2">
            <a:extLst>
              <a:ext uri="{FF2B5EF4-FFF2-40B4-BE49-F238E27FC236}">
                <a16:creationId xmlns:a16="http://schemas.microsoft.com/office/drawing/2014/main" id="{0CAD82C0-9480-2EB8-BEF9-45A6544DD3A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0438" cy="48037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 altLang="fi-FI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>
            <a:extLst>
              <a:ext uri="{FF2B5EF4-FFF2-40B4-BE49-F238E27FC236}">
                <a16:creationId xmlns:a16="http://schemas.microsoft.com/office/drawing/2014/main" id="{23AD28AD-EE49-FA4E-2E4C-01D15A97CF7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FD8C344-3755-4B7A-94A2-A7C2209FAEC9}" type="slidenum">
              <a:rPr lang="fi-FI" altLang="fi-FI"/>
              <a:pPr/>
              <a:t>35</a:t>
            </a:fld>
            <a:endParaRPr lang="fi-FI" altLang="fi-FI"/>
          </a:p>
        </p:txBody>
      </p:sp>
      <p:sp>
        <p:nvSpPr>
          <p:cNvPr id="97281" name="Rectangle 1">
            <a:extLst>
              <a:ext uri="{FF2B5EF4-FFF2-40B4-BE49-F238E27FC236}">
                <a16:creationId xmlns:a16="http://schemas.microsoft.com/office/drawing/2014/main" id="{524553BB-F022-20A3-3D0A-2213B9235B93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9075" y="812800"/>
            <a:ext cx="7112000" cy="40005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7282" name="Rectangle 2">
            <a:extLst>
              <a:ext uri="{FF2B5EF4-FFF2-40B4-BE49-F238E27FC236}">
                <a16:creationId xmlns:a16="http://schemas.microsoft.com/office/drawing/2014/main" id="{947E8C95-B90F-2DC3-A825-5052D61E974F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0438" cy="48037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 altLang="fi-FI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>
            <a:extLst>
              <a:ext uri="{FF2B5EF4-FFF2-40B4-BE49-F238E27FC236}">
                <a16:creationId xmlns:a16="http://schemas.microsoft.com/office/drawing/2014/main" id="{1CBA24A3-F681-0527-8FE7-407D9FC17804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F090EEC-BAA7-4F4B-A520-96AF509A8F20}" type="slidenum">
              <a:rPr lang="fi-FI" altLang="fi-FI"/>
              <a:pPr/>
              <a:t>36</a:t>
            </a:fld>
            <a:endParaRPr lang="fi-FI" altLang="fi-FI"/>
          </a:p>
        </p:txBody>
      </p:sp>
      <p:sp>
        <p:nvSpPr>
          <p:cNvPr id="98305" name="Rectangle 1">
            <a:extLst>
              <a:ext uri="{FF2B5EF4-FFF2-40B4-BE49-F238E27FC236}">
                <a16:creationId xmlns:a16="http://schemas.microsoft.com/office/drawing/2014/main" id="{84F13F6B-1BB1-713D-5B3F-35490FD71357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9075" y="812800"/>
            <a:ext cx="7112000" cy="40005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8306" name="Rectangle 2">
            <a:extLst>
              <a:ext uri="{FF2B5EF4-FFF2-40B4-BE49-F238E27FC236}">
                <a16:creationId xmlns:a16="http://schemas.microsoft.com/office/drawing/2014/main" id="{08E9FB5A-909C-BCEB-6CCF-83FF5E578F0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0438" cy="48037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 altLang="fi-FI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>
            <a:extLst>
              <a:ext uri="{FF2B5EF4-FFF2-40B4-BE49-F238E27FC236}">
                <a16:creationId xmlns:a16="http://schemas.microsoft.com/office/drawing/2014/main" id="{15614E25-4BD2-DB12-8ADA-FB1498C4BD6C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6770E40-3E8C-49E7-A7F9-AC0812CD1CF2}" type="slidenum">
              <a:rPr lang="fi-FI" altLang="fi-FI"/>
              <a:pPr/>
              <a:t>37</a:t>
            </a:fld>
            <a:endParaRPr lang="fi-FI" altLang="fi-FI"/>
          </a:p>
        </p:txBody>
      </p:sp>
      <p:sp>
        <p:nvSpPr>
          <p:cNvPr id="99329" name="Rectangle 1">
            <a:extLst>
              <a:ext uri="{FF2B5EF4-FFF2-40B4-BE49-F238E27FC236}">
                <a16:creationId xmlns:a16="http://schemas.microsoft.com/office/drawing/2014/main" id="{60E8B87C-6996-C1C9-9AC8-29DEBE82B701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9075" y="812800"/>
            <a:ext cx="7112000" cy="40005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9330" name="Rectangle 2">
            <a:extLst>
              <a:ext uri="{FF2B5EF4-FFF2-40B4-BE49-F238E27FC236}">
                <a16:creationId xmlns:a16="http://schemas.microsoft.com/office/drawing/2014/main" id="{679726D7-4D97-9755-AC04-2388ECA49B2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0438" cy="48037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 altLang="fi-FI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>
            <a:extLst>
              <a:ext uri="{FF2B5EF4-FFF2-40B4-BE49-F238E27FC236}">
                <a16:creationId xmlns:a16="http://schemas.microsoft.com/office/drawing/2014/main" id="{1173719F-663F-53AE-C133-5BACFE353C03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EFFE65A-AAF3-4724-80F0-73C8DF40BCBC}" type="slidenum">
              <a:rPr lang="fi-FI" altLang="fi-FI"/>
              <a:pPr/>
              <a:t>38</a:t>
            </a:fld>
            <a:endParaRPr lang="fi-FI" altLang="fi-FI"/>
          </a:p>
        </p:txBody>
      </p:sp>
      <p:sp>
        <p:nvSpPr>
          <p:cNvPr id="100353" name="Rectangle 1">
            <a:extLst>
              <a:ext uri="{FF2B5EF4-FFF2-40B4-BE49-F238E27FC236}">
                <a16:creationId xmlns:a16="http://schemas.microsoft.com/office/drawing/2014/main" id="{4750AD01-D7C3-33F6-20F9-A65792C910FA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9075" y="812800"/>
            <a:ext cx="7112000" cy="40005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0354" name="Rectangle 2">
            <a:extLst>
              <a:ext uri="{FF2B5EF4-FFF2-40B4-BE49-F238E27FC236}">
                <a16:creationId xmlns:a16="http://schemas.microsoft.com/office/drawing/2014/main" id="{9D710804-A599-66C0-737C-125613661D2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0438" cy="48037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 altLang="fi-FI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>
            <a:extLst>
              <a:ext uri="{FF2B5EF4-FFF2-40B4-BE49-F238E27FC236}">
                <a16:creationId xmlns:a16="http://schemas.microsoft.com/office/drawing/2014/main" id="{56B6A026-83F3-212D-B759-664F8151B5BB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098E2A3-F3A6-4135-89C6-839E71B320B0}" type="slidenum">
              <a:rPr lang="fi-FI" altLang="fi-FI"/>
              <a:pPr/>
              <a:t>39</a:t>
            </a:fld>
            <a:endParaRPr lang="fi-FI" altLang="fi-FI"/>
          </a:p>
        </p:txBody>
      </p:sp>
      <p:sp>
        <p:nvSpPr>
          <p:cNvPr id="101377" name="Rectangle 1">
            <a:extLst>
              <a:ext uri="{FF2B5EF4-FFF2-40B4-BE49-F238E27FC236}">
                <a16:creationId xmlns:a16="http://schemas.microsoft.com/office/drawing/2014/main" id="{DE530427-F47B-9004-EBA3-61283229CDC9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9075" y="812800"/>
            <a:ext cx="7112000" cy="40005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1378" name="Rectangle 2">
            <a:extLst>
              <a:ext uri="{FF2B5EF4-FFF2-40B4-BE49-F238E27FC236}">
                <a16:creationId xmlns:a16="http://schemas.microsoft.com/office/drawing/2014/main" id="{50F1E743-AC4C-F426-E02C-9BFD82B2455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0438" cy="48037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 altLang="fi-FI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>
            <a:extLst>
              <a:ext uri="{FF2B5EF4-FFF2-40B4-BE49-F238E27FC236}">
                <a16:creationId xmlns:a16="http://schemas.microsoft.com/office/drawing/2014/main" id="{000CA4B3-8F1D-6712-7027-D8DFAB518D5E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F2084B6-0464-44AB-BF7F-30B65D9936E3}" type="slidenum">
              <a:rPr lang="fi-FI" altLang="fi-FI"/>
              <a:pPr/>
              <a:t>40</a:t>
            </a:fld>
            <a:endParaRPr lang="fi-FI" altLang="fi-FI"/>
          </a:p>
        </p:txBody>
      </p:sp>
      <p:sp>
        <p:nvSpPr>
          <p:cNvPr id="102401" name="Rectangle 1">
            <a:extLst>
              <a:ext uri="{FF2B5EF4-FFF2-40B4-BE49-F238E27FC236}">
                <a16:creationId xmlns:a16="http://schemas.microsoft.com/office/drawing/2014/main" id="{4DD691D5-5C05-9A41-2D1E-B1A86B18968E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9075" y="812800"/>
            <a:ext cx="7112000" cy="40005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02" name="Rectangle 2">
            <a:extLst>
              <a:ext uri="{FF2B5EF4-FFF2-40B4-BE49-F238E27FC236}">
                <a16:creationId xmlns:a16="http://schemas.microsoft.com/office/drawing/2014/main" id="{3093EA60-B2B0-4657-D77A-1C869035E80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0438" cy="48037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 altLang="fi-FI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>
            <a:extLst>
              <a:ext uri="{FF2B5EF4-FFF2-40B4-BE49-F238E27FC236}">
                <a16:creationId xmlns:a16="http://schemas.microsoft.com/office/drawing/2014/main" id="{A99372DC-C2AD-4AC5-0857-4B338AD5DE8E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7F8CF16-0BAD-4C0E-A474-B7E8768765FC}" type="slidenum">
              <a:rPr lang="fi-FI" altLang="fi-FI"/>
              <a:pPr/>
              <a:t>41</a:t>
            </a:fld>
            <a:endParaRPr lang="fi-FI" altLang="fi-FI"/>
          </a:p>
        </p:txBody>
      </p:sp>
      <p:sp>
        <p:nvSpPr>
          <p:cNvPr id="103425" name="Rectangle 1">
            <a:extLst>
              <a:ext uri="{FF2B5EF4-FFF2-40B4-BE49-F238E27FC236}">
                <a16:creationId xmlns:a16="http://schemas.microsoft.com/office/drawing/2014/main" id="{E560FF23-C76B-5E3F-5BF5-7F768C55F1CB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9075" y="812800"/>
            <a:ext cx="7112000" cy="40005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3426" name="Rectangle 2">
            <a:extLst>
              <a:ext uri="{FF2B5EF4-FFF2-40B4-BE49-F238E27FC236}">
                <a16:creationId xmlns:a16="http://schemas.microsoft.com/office/drawing/2014/main" id="{1662DE10-6069-C1F4-6D9D-1E3F464E035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0438" cy="48037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 altLang="fi-FI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>
            <a:extLst>
              <a:ext uri="{FF2B5EF4-FFF2-40B4-BE49-F238E27FC236}">
                <a16:creationId xmlns:a16="http://schemas.microsoft.com/office/drawing/2014/main" id="{112A61D0-38BB-DFFB-D9BD-30582D4B283D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5F50F3C-ACE1-4B9F-9FD6-2F139C839626}" type="slidenum">
              <a:rPr lang="fi-FI" altLang="fi-FI"/>
              <a:pPr/>
              <a:t>7</a:t>
            </a:fld>
            <a:endParaRPr lang="fi-FI" altLang="fi-FI"/>
          </a:p>
        </p:txBody>
      </p:sp>
      <p:sp>
        <p:nvSpPr>
          <p:cNvPr id="67585" name="Rectangle 1">
            <a:extLst>
              <a:ext uri="{FF2B5EF4-FFF2-40B4-BE49-F238E27FC236}">
                <a16:creationId xmlns:a16="http://schemas.microsoft.com/office/drawing/2014/main" id="{B3587666-24FE-F3C2-C987-A258DFAC4BF3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9075" y="812800"/>
            <a:ext cx="7112000" cy="40005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7586" name="Rectangle 2">
            <a:extLst>
              <a:ext uri="{FF2B5EF4-FFF2-40B4-BE49-F238E27FC236}">
                <a16:creationId xmlns:a16="http://schemas.microsoft.com/office/drawing/2014/main" id="{AD831B51-71F7-C41B-F891-AA4F9AC0500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0438" cy="48037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 altLang="fi-FI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>
            <a:extLst>
              <a:ext uri="{FF2B5EF4-FFF2-40B4-BE49-F238E27FC236}">
                <a16:creationId xmlns:a16="http://schemas.microsoft.com/office/drawing/2014/main" id="{848EB949-3674-BECC-3704-66064D71E0A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ECFFBE2-8DEC-4CA5-BC54-68D5493EAE21}" type="slidenum">
              <a:rPr lang="fi-FI" altLang="fi-FI"/>
              <a:pPr/>
              <a:t>42</a:t>
            </a:fld>
            <a:endParaRPr lang="fi-FI" altLang="fi-FI"/>
          </a:p>
        </p:txBody>
      </p:sp>
      <p:sp>
        <p:nvSpPr>
          <p:cNvPr id="104449" name="Rectangle 1">
            <a:extLst>
              <a:ext uri="{FF2B5EF4-FFF2-40B4-BE49-F238E27FC236}">
                <a16:creationId xmlns:a16="http://schemas.microsoft.com/office/drawing/2014/main" id="{6456D707-9BEA-E32F-420B-D05996007103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9075" y="812800"/>
            <a:ext cx="7112000" cy="40005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4450" name="Rectangle 2">
            <a:extLst>
              <a:ext uri="{FF2B5EF4-FFF2-40B4-BE49-F238E27FC236}">
                <a16:creationId xmlns:a16="http://schemas.microsoft.com/office/drawing/2014/main" id="{2F128199-D705-08B6-956D-24D9452B9C9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0438" cy="48037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 altLang="fi-FI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>
            <a:extLst>
              <a:ext uri="{FF2B5EF4-FFF2-40B4-BE49-F238E27FC236}">
                <a16:creationId xmlns:a16="http://schemas.microsoft.com/office/drawing/2014/main" id="{45DBB414-614F-0A6E-B755-98820C9D5923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2007754-D989-4189-90EF-13A41D68A856}" type="slidenum">
              <a:rPr lang="fi-FI" altLang="fi-FI"/>
              <a:pPr/>
              <a:t>43</a:t>
            </a:fld>
            <a:endParaRPr lang="fi-FI" altLang="fi-FI"/>
          </a:p>
        </p:txBody>
      </p:sp>
      <p:sp>
        <p:nvSpPr>
          <p:cNvPr id="105473" name="Rectangle 1">
            <a:extLst>
              <a:ext uri="{FF2B5EF4-FFF2-40B4-BE49-F238E27FC236}">
                <a16:creationId xmlns:a16="http://schemas.microsoft.com/office/drawing/2014/main" id="{09562A9B-DBD3-A4D9-4665-4086B0655042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9075" y="812800"/>
            <a:ext cx="7112000" cy="40005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5474" name="Rectangle 2">
            <a:extLst>
              <a:ext uri="{FF2B5EF4-FFF2-40B4-BE49-F238E27FC236}">
                <a16:creationId xmlns:a16="http://schemas.microsoft.com/office/drawing/2014/main" id="{2CA1594B-4063-6C4A-A3E6-69A852A6535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0438" cy="48037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 altLang="fi-FI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>
            <a:extLst>
              <a:ext uri="{FF2B5EF4-FFF2-40B4-BE49-F238E27FC236}">
                <a16:creationId xmlns:a16="http://schemas.microsoft.com/office/drawing/2014/main" id="{BF517509-004B-E8F5-1DB6-9B6272A85172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51E3E19-DC5A-4112-86A4-75041B131870}" type="slidenum">
              <a:rPr lang="fi-FI" altLang="fi-FI"/>
              <a:pPr/>
              <a:t>44</a:t>
            </a:fld>
            <a:endParaRPr lang="fi-FI" altLang="fi-FI"/>
          </a:p>
        </p:txBody>
      </p:sp>
      <p:sp>
        <p:nvSpPr>
          <p:cNvPr id="106497" name="Rectangle 1">
            <a:extLst>
              <a:ext uri="{FF2B5EF4-FFF2-40B4-BE49-F238E27FC236}">
                <a16:creationId xmlns:a16="http://schemas.microsoft.com/office/drawing/2014/main" id="{CA517CFC-E230-0875-D2D2-83A3CDA0F3B6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9075" y="812800"/>
            <a:ext cx="7112000" cy="40005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6498" name="Rectangle 2">
            <a:extLst>
              <a:ext uri="{FF2B5EF4-FFF2-40B4-BE49-F238E27FC236}">
                <a16:creationId xmlns:a16="http://schemas.microsoft.com/office/drawing/2014/main" id="{97097198-794D-9EF4-27B0-F2A3A2632DA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0438" cy="48037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 altLang="fi-FI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>
            <a:extLst>
              <a:ext uri="{FF2B5EF4-FFF2-40B4-BE49-F238E27FC236}">
                <a16:creationId xmlns:a16="http://schemas.microsoft.com/office/drawing/2014/main" id="{DDA13218-D0E3-93DC-0A16-E1D10A39A99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D7A01BF-2BFA-4127-9B99-A4ACC81E6A8E}" type="slidenum">
              <a:rPr lang="fi-FI" altLang="fi-FI"/>
              <a:pPr/>
              <a:t>45</a:t>
            </a:fld>
            <a:endParaRPr lang="fi-FI" altLang="fi-FI"/>
          </a:p>
        </p:txBody>
      </p:sp>
      <p:sp>
        <p:nvSpPr>
          <p:cNvPr id="107521" name="Rectangle 1">
            <a:extLst>
              <a:ext uri="{FF2B5EF4-FFF2-40B4-BE49-F238E27FC236}">
                <a16:creationId xmlns:a16="http://schemas.microsoft.com/office/drawing/2014/main" id="{20C96316-F859-8B79-041E-4812E368A1C3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9075" y="812800"/>
            <a:ext cx="7112000" cy="40005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7522" name="Rectangle 2">
            <a:extLst>
              <a:ext uri="{FF2B5EF4-FFF2-40B4-BE49-F238E27FC236}">
                <a16:creationId xmlns:a16="http://schemas.microsoft.com/office/drawing/2014/main" id="{4838986C-6F00-7B89-DABA-BAEA0B3B237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0438" cy="48037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 altLang="fi-FI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>
            <a:extLst>
              <a:ext uri="{FF2B5EF4-FFF2-40B4-BE49-F238E27FC236}">
                <a16:creationId xmlns:a16="http://schemas.microsoft.com/office/drawing/2014/main" id="{CE29BFA1-61F9-06EE-C94D-644C87D8DDF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2E43DE2-A8F3-4061-8D82-F82E7A1ADA2F}" type="slidenum">
              <a:rPr lang="fi-FI" altLang="fi-FI"/>
              <a:pPr/>
              <a:t>46</a:t>
            </a:fld>
            <a:endParaRPr lang="fi-FI" altLang="fi-FI"/>
          </a:p>
        </p:txBody>
      </p:sp>
      <p:sp>
        <p:nvSpPr>
          <p:cNvPr id="108545" name="Rectangle 1">
            <a:extLst>
              <a:ext uri="{FF2B5EF4-FFF2-40B4-BE49-F238E27FC236}">
                <a16:creationId xmlns:a16="http://schemas.microsoft.com/office/drawing/2014/main" id="{578AA105-7B41-2BA4-9FE7-A21E889EB932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9075" y="812800"/>
            <a:ext cx="7112000" cy="40005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8546" name="Rectangle 2">
            <a:extLst>
              <a:ext uri="{FF2B5EF4-FFF2-40B4-BE49-F238E27FC236}">
                <a16:creationId xmlns:a16="http://schemas.microsoft.com/office/drawing/2014/main" id="{A99C4F9F-3D16-1BC1-34B3-6D2A9723766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0438" cy="48037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 altLang="fi-FI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>
            <a:extLst>
              <a:ext uri="{FF2B5EF4-FFF2-40B4-BE49-F238E27FC236}">
                <a16:creationId xmlns:a16="http://schemas.microsoft.com/office/drawing/2014/main" id="{F964387D-C8AE-5EC9-066D-9F062AE2ABEC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0AAE846-629F-45BB-B4B1-7847E507F8F9}" type="slidenum">
              <a:rPr lang="fi-FI" altLang="fi-FI"/>
              <a:pPr/>
              <a:t>47</a:t>
            </a:fld>
            <a:endParaRPr lang="fi-FI" altLang="fi-FI"/>
          </a:p>
        </p:txBody>
      </p:sp>
      <p:sp>
        <p:nvSpPr>
          <p:cNvPr id="109569" name="Rectangle 1">
            <a:extLst>
              <a:ext uri="{FF2B5EF4-FFF2-40B4-BE49-F238E27FC236}">
                <a16:creationId xmlns:a16="http://schemas.microsoft.com/office/drawing/2014/main" id="{A148FE2F-AE17-6E74-F6B4-AB1A5D5A8789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1525" cy="40068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9570" name="Rectangle 2">
            <a:extLst>
              <a:ext uri="{FF2B5EF4-FFF2-40B4-BE49-F238E27FC236}">
                <a16:creationId xmlns:a16="http://schemas.microsoft.com/office/drawing/2014/main" id="{4D1F04CF-236B-BEB6-215F-999BD21CD81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 altLang="fi-FI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>
            <a:extLst>
              <a:ext uri="{FF2B5EF4-FFF2-40B4-BE49-F238E27FC236}">
                <a16:creationId xmlns:a16="http://schemas.microsoft.com/office/drawing/2014/main" id="{DA3EA177-349D-E3A8-573E-8E8C7D7906E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E231682-7296-4617-833C-C1209BD172E8}" type="slidenum">
              <a:rPr lang="fi-FI" altLang="fi-FI"/>
              <a:pPr/>
              <a:t>48</a:t>
            </a:fld>
            <a:endParaRPr lang="fi-FI" altLang="fi-FI"/>
          </a:p>
        </p:txBody>
      </p:sp>
      <p:sp>
        <p:nvSpPr>
          <p:cNvPr id="110593" name="Rectangle 1">
            <a:extLst>
              <a:ext uri="{FF2B5EF4-FFF2-40B4-BE49-F238E27FC236}">
                <a16:creationId xmlns:a16="http://schemas.microsoft.com/office/drawing/2014/main" id="{83BF8A04-E6B5-9322-B314-72FAD0D070A6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9075" y="812800"/>
            <a:ext cx="7113588" cy="40020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0594" name="Rectangle 2">
            <a:extLst>
              <a:ext uri="{FF2B5EF4-FFF2-40B4-BE49-F238E27FC236}">
                <a16:creationId xmlns:a16="http://schemas.microsoft.com/office/drawing/2014/main" id="{765EBA31-94FE-51A5-77F1-6C369BCD76B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2025" cy="48053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 altLang="fi-FI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>
            <a:extLst>
              <a:ext uri="{FF2B5EF4-FFF2-40B4-BE49-F238E27FC236}">
                <a16:creationId xmlns:a16="http://schemas.microsoft.com/office/drawing/2014/main" id="{2050CCA3-A334-D087-0B3E-F9B4FD7A647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AF2BD0E-06CE-49A8-A304-F8F6C0771081}" type="slidenum">
              <a:rPr lang="fi-FI" altLang="fi-FI"/>
              <a:pPr/>
              <a:t>49</a:t>
            </a:fld>
            <a:endParaRPr lang="fi-FI" altLang="fi-FI"/>
          </a:p>
        </p:txBody>
      </p:sp>
      <p:sp>
        <p:nvSpPr>
          <p:cNvPr id="111617" name="Rectangle 1">
            <a:extLst>
              <a:ext uri="{FF2B5EF4-FFF2-40B4-BE49-F238E27FC236}">
                <a16:creationId xmlns:a16="http://schemas.microsoft.com/office/drawing/2014/main" id="{C11988E1-521E-533D-646A-7DD36116D746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9075" y="812800"/>
            <a:ext cx="7112000" cy="40005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1618" name="Rectangle 2">
            <a:extLst>
              <a:ext uri="{FF2B5EF4-FFF2-40B4-BE49-F238E27FC236}">
                <a16:creationId xmlns:a16="http://schemas.microsoft.com/office/drawing/2014/main" id="{8E5E5CD5-50F9-1A98-E4CD-C20F53A284BF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0438" cy="48037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 altLang="fi-FI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>
            <a:extLst>
              <a:ext uri="{FF2B5EF4-FFF2-40B4-BE49-F238E27FC236}">
                <a16:creationId xmlns:a16="http://schemas.microsoft.com/office/drawing/2014/main" id="{59AB31FF-3F52-0C08-75CD-080B2A475FA8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99E1883-5669-44B0-9537-E76B7D922173}" type="slidenum">
              <a:rPr lang="fi-FI" altLang="fi-FI"/>
              <a:pPr/>
              <a:t>50</a:t>
            </a:fld>
            <a:endParaRPr lang="fi-FI" altLang="fi-FI"/>
          </a:p>
        </p:txBody>
      </p:sp>
      <p:sp>
        <p:nvSpPr>
          <p:cNvPr id="112641" name="Rectangle 1">
            <a:extLst>
              <a:ext uri="{FF2B5EF4-FFF2-40B4-BE49-F238E27FC236}">
                <a16:creationId xmlns:a16="http://schemas.microsoft.com/office/drawing/2014/main" id="{364FD90F-B574-9499-2367-D8BD397069B5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9075" y="812800"/>
            <a:ext cx="7112000" cy="40005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2642" name="Rectangle 2">
            <a:extLst>
              <a:ext uri="{FF2B5EF4-FFF2-40B4-BE49-F238E27FC236}">
                <a16:creationId xmlns:a16="http://schemas.microsoft.com/office/drawing/2014/main" id="{B51B7690-5A2A-6FAF-52DB-346E77E0592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0438" cy="48037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 altLang="fi-FI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>
            <a:extLst>
              <a:ext uri="{FF2B5EF4-FFF2-40B4-BE49-F238E27FC236}">
                <a16:creationId xmlns:a16="http://schemas.microsoft.com/office/drawing/2014/main" id="{DB8A19A2-B358-7938-F334-848AF675260A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8CBA09C-1215-47CA-AE25-7C7F6BECBBE8}" type="slidenum">
              <a:rPr lang="fi-FI" altLang="fi-FI"/>
              <a:pPr/>
              <a:t>51</a:t>
            </a:fld>
            <a:endParaRPr lang="fi-FI" altLang="fi-FI"/>
          </a:p>
        </p:txBody>
      </p:sp>
      <p:sp>
        <p:nvSpPr>
          <p:cNvPr id="113665" name="Rectangle 1">
            <a:extLst>
              <a:ext uri="{FF2B5EF4-FFF2-40B4-BE49-F238E27FC236}">
                <a16:creationId xmlns:a16="http://schemas.microsoft.com/office/drawing/2014/main" id="{2116B3DE-1B1A-DD07-5158-C61F439A4318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9075" y="812800"/>
            <a:ext cx="7112000" cy="40005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3666" name="Rectangle 2">
            <a:extLst>
              <a:ext uri="{FF2B5EF4-FFF2-40B4-BE49-F238E27FC236}">
                <a16:creationId xmlns:a16="http://schemas.microsoft.com/office/drawing/2014/main" id="{78DA98B4-C64C-302B-198A-D2065B10C8B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0438" cy="48037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 altLang="fi-FI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>
            <a:extLst>
              <a:ext uri="{FF2B5EF4-FFF2-40B4-BE49-F238E27FC236}">
                <a16:creationId xmlns:a16="http://schemas.microsoft.com/office/drawing/2014/main" id="{C2A133EC-DE73-199F-80E6-2DA2B7E80C9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81FF4D7-0022-48E9-9DD5-EB7C4E2CF4AA}" type="slidenum">
              <a:rPr lang="fi-FI" altLang="fi-FI"/>
              <a:pPr/>
              <a:t>8</a:t>
            </a:fld>
            <a:endParaRPr lang="fi-FI" altLang="fi-FI"/>
          </a:p>
        </p:txBody>
      </p:sp>
      <p:sp>
        <p:nvSpPr>
          <p:cNvPr id="68609" name="Rectangle 1">
            <a:extLst>
              <a:ext uri="{FF2B5EF4-FFF2-40B4-BE49-F238E27FC236}">
                <a16:creationId xmlns:a16="http://schemas.microsoft.com/office/drawing/2014/main" id="{3A78FA96-6140-463C-8554-B4F8E0FAE0A7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9075" y="812800"/>
            <a:ext cx="7112000" cy="40005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8610" name="Rectangle 2">
            <a:extLst>
              <a:ext uri="{FF2B5EF4-FFF2-40B4-BE49-F238E27FC236}">
                <a16:creationId xmlns:a16="http://schemas.microsoft.com/office/drawing/2014/main" id="{4AE0F077-FCED-9D4D-0A4D-3AA24A18D60F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0438" cy="48037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 altLang="fi-FI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>
            <a:extLst>
              <a:ext uri="{FF2B5EF4-FFF2-40B4-BE49-F238E27FC236}">
                <a16:creationId xmlns:a16="http://schemas.microsoft.com/office/drawing/2014/main" id="{01A849EC-0F7B-547C-1DFF-DC10ADA0A7CD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D426BEF-5947-493E-90F7-C3F95C49C488}" type="slidenum">
              <a:rPr lang="fi-FI" altLang="fi-FI"/>
              <a:pPr/>
              <a:t>52</a:t>
            </a:fld>
            <a:endParaRPr lang="fi-FI" altLang="fi-FI"/>
          </a:p>
        </p:txBody>
      </p:sp>
      <p:sp>
        <p:nvSpPr>
          <p:cNvPr id="114689" name="Rectangle 1">
            <a:extLst>
              <a:ext uri="{FF2B5EF4-FFF2-40B4-BE49-F238E27FC236}">
                <a16:creationId xmlns:a16="http://schemas.microsoft.com/office/drawing/2014/main" id="{EAEB5F83-C0F0-46A4-B451-B45F459F6E5D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9075" y="812800"/>
            <a:ext cx="7112000" cy="40005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4690" name="Rectangle 2">
            <a:extLst>
              <a:ext uri="{FF2B5EF4-FFF2-40B4-BE49-F238E27FC236}">
                <a16:creationId xmlns:a16="http://schemas.microsoft.com/office/drawing/2014/main" id="{64A6DE23-8B83-D421-0056-07EC52F2D73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0438" cy="48037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 altLang="fi-FI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>
            <a:extLst>
              <a:ext uri="{FF2B5EF4-FFF2-40B4-BE49-F238E27FC236}">
                <a16:creationId xmlns:a16="http://schemas.microsoft.com/office/drawing/2014/main" id="{81576C0E-8F24-740F-E247-0936EFC3D05D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D1EE505-D196-45E1-8484-071CE72A305F}" type="slidenum">
              <a:rPr lang="fi-FI" altLang="fi-FI"/>
              <a:pPr/>
              <a:t>53</a:t>
            </a:fld>
            <a:endParaRPr lang="fi-FI" altLang="fi-FI"/>
          </a:p>
        </p:txBody>
      </p:sp>
      <p:sp>
        <p:nvSpPr>
          <p:cNvPr id="115713" name="Rectangle 1">
            <a:extLst>
              <a:ext uri="{FF2B5EF4-FFF2-40B4-BE49-F238E27FC236}">
                <a16:creationId xmlns:a16="http://schemas.microsoft.com/office/drawing/2014/main" id="{5EF750DE-D845-080A-F361-E0EB06589EBD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9075" y="812800"/>
            <a:ext cx="7112000" cy="40005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5714" name="Rectangle 2">
            <a:extLst>
              <a:ext uri="{FF2B5EF4-FFF2-40B4-BE49-F238E27FC236}">
                <a16:creationId xmlns:a16="http://schemas.microsoft.com/office/drawing/2014/main" id="{D6FF989B-C87C-5EFA-C5C2-718BF6F7ACA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0438" cy="48037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 altLang="fi-FI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>
            <a:extLst>
              <a:ext uri="{FF2B5EF4-FFF2-40B4-BE49-F238E27FC236}">
                <a16:creationId xmlns:a16="http://schemas.microsoft.com/office/drawing/2014/main" id="{508D5C3D-61D0-BF9B-8A9D-F11CB26A68B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161FA71-C44C-45F2-8055-33319EF35D77}" type="slidenum">
              <a:rPr lang="fi-FI" altLang="fi-FI"/>
              <a:pPr/>
              <a:t>54</a:t>
            </a:fld>
            <a:endParaRPr lang="fi-FI" altLang="fi-FI"/>
          </a:p>
        </p:txBody>
      </p:sp>
      <p:sp>
        <p:nvSpPr>
          <p:cNvPr id="116737" name="Rectangle 1">
            <a:extLst>
              <a:ext uri="{FF2B5EF4-FFF2-40B4-BE49-F238E27FC236}">
                <a16:creationId xmlns:a16="http://schemas.microsoft.com/office/drawing/2014/main" id="{2A01FBF9-1A51-AFAB-6F0B-9413B2F5D605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9075" y="812800"/>
            <a:ext cx="7112000" cy="40005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6738" name="Rectangle 2">
            <a:extLst>
              <a:ext uri="{FF2B5EF4-FFF2-40B4-BE49-F238E27FC236}">
                <a16:creationId xmlns:a16="http://schemas.microsoft.com/office/drawing/2014/main" id="{22488B94-4691-CE38-2EE1-3520A28B073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0438" cy="48037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 altLang="fi-FI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>
            <a:extLst>
              <a:ext uri="{FF2B5EF4-FFF2-40B4-BE49-F238E27FC236}">
                <a16:creationId xmlns:a16="http://schemas.microsoft.com/office/drawing/2014/main" id="{FE36604F-45F2-57F2-01C6-61EBEE0B4758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01B7405-0BAE-4B2B-8550-ED4B24E0C8CB}" type="slidenum">
              <a:rPr lang="fi-FI" altLang="fi-FI"/>
              <a:pPr/>
              <a:t>55</a:t>
            </a:fld>
            <a:endParaRPr lang="fi-FI" altLang="fi-FI"/>
          </a:p>
        </p:txBody>
      </p:sp>
      <p:sp>
        <p:nvSpPr>
          <p:cNvPr id="117761" name="Rectangle 1">
            <a:extLst>
              <a:ext uri="{FF2B5EF4-FFF2-40B4-BE49-F238E27FC236}">
                <a16:creationId xmlns:a16="http://schemas.microsoft.com/office/drawing/2014/main" id="{3B17A6ED-F6C3-522E-7C1E-1CAB8F898B0B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9075" y="812800"/>
            <a:ext cx="7112000" cy="40005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7762" name="Rectangle 2">
            <a:extLst>
              <a:ext uri="{FF2B5EF4-FFF2-40B4-BE49-F238E27FC236}">
                <a16:creationId xmlns:a16="http://schemas.microsoft.com/office/drawing/2014/main" id="{E5C0EB8F-D4B7-61BC-FB40-429185F1937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0438" cy="48037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 altLang="fi-FI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>
            <a:extLst>
              <a:ext uri="{FF2B5EF4-FFF2-40B4-BE49-F238E27FC236}">
                <a16:creationId xmlns:a16="http://schemas.microsoft.com/office/drawing/2014/main" id="{FE36604F-45F2-57F2-01C6-61EBEE0B4758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01B7405-0BAE-4B2B-8550-ED4B24E0C8CB}" type="slidenum">
              <a:rPr lang="fi-FI" altLang="fi-FI"/>
              <a:pPr/>
              <a:t>56</a:t>
            </a:fld>
            <a:endParaRPr lang="fi-FI" altLang="fi-FI"/>
          </a:p>
        </p:txBody>
      </p:sp>
      <p:sp>
        <p:nvSpPr>
          <p:cNvPr id="117761" name="Rectangle 1">
            <a:extLst>
              <a:ext uri="{FF2B5EF4-FFF2-40B4-BE49-F238E27FC236}">
                <a16:creationId xmlns:a16="http://schemas.microsoft.com/office/drawing/2014/main" id="{3B17A6ED-F6C3-522E-7C1E-1CAB8F898B0B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9075" y="812800"/>
            <a:ext cx="7112000" cy="40005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7762" name="Rectangle 2">
            <a:extLst>
              <a:ext uri="{FF2B5EF4-FFF2-40B4-BE49-F238E27FC236}">
                <a16:creationId xmlns:a16="http://schemas.microsoft.com/office/drawing/2014/main" id="{E5C0EB8F-D4B7-61BC-FB40-429185F1937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0438" cy="48037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 altLang="fi-FI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>
            <a:extLst>
              <a:ext uri="{FF2B5EF4-FFF2-40B4-BE49-F238E27FC236}">
                <a16:creationId xmlns:a16="http://schemas.microsoft.com/office/drawing/2014/main" id="{96F098F6-90C6-C5D4-B0FC-6F2774D42AE6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DDD7BE8-6595-4012-A1B4-20294C93FFF3}" type="slidenum">
              <a:rPr lang="fi-FI" altLang="fi-FI"/>
              <a:pPr/>
              <a:t>57</a:t>
            </a:fld>
            <a:endParaRPr lang="fi-FI" altLang="fi-FI"/>
          </a:p>
        </p:txBody>
      </p:sp>
      <p:sp>
        <p:nvSpPr>
          <p:cNvPr id="119809" name="Rectangle 1">
            <a:extLst>
              <a:ext uri="{FF2B5EF4-FFF2-40B4-BE49-F238E27FC236}">
                <a16:creationId xmlns:a16="http://schemas.microsoft.com/office/drawing/2014/main" id="{338C0BEA-91DD-A47D-7CD7-3452DE105737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9075" y="812800"/>
            <a:ext cx="7112000" cy="40005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9810" name="Rectangle 2">
            <a:extLst>
              <a:ext uri="{FF2B5EF4-FFF2-40B4-BE49-F238E27FC236}">
                <a16:creationId xmlns:a16="http://schemas.microsoft.com/office/drawing/2014/main" id="{2E3852CD-C0C0-6836-6008-AC446782A2F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0438" cy="48037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 altLang="fi-FI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>
            <a:extLst>
              <a:ext uri="{FF2B5EF4-FFF2-40B4-BE49-F238E27FC236}">
                <a16:creationId xmlns:a16="http://schemas.microsoft.com/office/drawing/2014/main" id="{58A6FE8C-B928-F88E-2387-3ECDDAD1D463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16DC853-553B-4F44-8D9B-ABE97999DB1C}" type="slidenum">
              <a:rPr lang="fi-FI" altLang="fi-FI"/>
              <a:pPr/>
              <a:t>58</a:t>
            </a:fld>
            <a:endParaRPr lang="fi-FI" altLang="fi-FI"/>
          </a:p>
        </p:txBody>
      </p:sp>
      <p:sp>
        <p:nvSpPr>
          <p:cNvPr id="120833" name="Rectangle 1">
            <a:extLst>
              <a:ext uri="{FF2B5EF4-FFF2-40B4-BE49-F238E27FC236}">
                <a16:creationId xmlns:a16="http://schemas.microsoft.com/office/drawing/2014/main" id="{AAFBCE96-D748-23C0-8287-DBCF7883A5AD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9075" y="812800"/>
            <a:ext cx="7112000" cy="40005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0834" name="Rectangle 2">
            <a:extLst>
              <a:ext uri="{FF2B5EF4-FFF2-40B4-BE49-F238E27FC236}">
                <a16:creationId xmlns:a16="http://schemas.microsoft.com/office/drawing/2014/main" id="{8ADFDA38-F69A-90EE-0702-AB4322450A4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0438" cy="48037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 altLang="fi-FI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>
            <a:extLst>
              <a:ext uri="{FF2B5EF4-FFF2-40B4-BE49-F238E27FC236}">
                <a16:creationId xmlns:a16="http://schemas.microsoft.com/office/drawing/2014/main" id="{A6585022-FE3F-48C7-D1B5-606D128992DC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9DD2722-196A-4A66-9C17-85E4DC6C2DA2}" type="slidenum">
              <a:rPr lang="fi-FI" altLang="fi-FI"/>
              <a:pPr/>
              <a:t>59</a:t>
            </a:fld>
            <a:endParaRPr lang="fi-FI" altLang="fi-FI"/>
          </a:p>
        </p:txBody>
      </p:sp>
      <p:sp>
        <p:nvSpPr>
          <p:cNvPr id="121857" name="Rectangle 1">
            <a:extLst>
              <a:ext uri="{FF2B5EF4-FFF2-40B4-BE49-F238E27FC236}">
                <a16:creationId xmlns:a16="http://schemas.microsoft.com/office/drawing/2014/main" id="{BF5B4CA9-D31A-B806-5AFF-85E42F53FEA0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9075" y="812800"/>
            <a:ext cx="7112000" cy="40005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1858" name="Rectangle 2">
            <a:extLst>
              <a:ext uri="{FF2B5EF4-FFF2-40B4-BE49-F238E27FC236}">
                <a16:creationId xmlns:a16="http://schemas.microsoft.com/office/drawing/2014/main" id="{7211643C-FA5A-1A69-997F-13D267FEB9CF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0438" cy="48037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 altLang="fi-FI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>
            <a:extLst>
              <a:ext uri="{FF2B5EF4-FFF2-40B4-BE49-F238E27FC236}">
                <a16:creationId xmlns:a16="http://schemas.microsoft.com/office/drawing/2014/main" id="{2D020BA8-2701-D14A-1374-866FA225F19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AABF660-D403-4521-BFAB-E5206F89DE0C}" type="slidenum">
              <a:rPr lang="fi-FI" altLang="fi-FI"/>
              <a:pPr/>
              <a:t>60</a:t>
            </a:fld>
            <a:endParaRPr lang="fi-FI" altLang="fi-FI"/>
          </a:p>
        </p:txBody>
      </p:sp>
      <p:sp>
        <p:nvSpPr>
          <p:cNvPr id="122881" name="Rectangle 1">
            <a:extLst>
              <a:ext uri="{FF2B5EF4-FFF2-40B4-BE49-F238E27FC236}">
                <a16:creationId xmlns:a16="http://schemas.microsoft.com/office/drawing/2014/main" id="{73782437-3E73-DD11-B17C-5557D3F38A81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9075" y="812800"/>
            <a:ext cx="7112000" cy="40005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882" name="Rectangle 2">
            <a:extLst>
              <a:ext uri="{FF2B5EF4-FFF2-40B4-BE49-F238E27FC236}">
                <a16:creationId xmlns:a16="http://schemas.microsoft.com/office/drawing/2014/main" id="{A26AACDB-489A-BFE9-5E1D-EF8D89EA083F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0438" cy="48037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 altLang="fi-FI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>
            <a:extLst>
              <a:ext uri="{FF2B5EF4-FFF2-40B4-BE49-F238E27FC236}">
                <a16:creationId xmlns:a16="http://schemas.microsoft.com/office/drawing/2014/main" id="{17395975-26C7-C2EB-557B-06194E8D5CD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145DB45-15C6-44B4-A491-35617F307B08}" type="slidenum">
              <a:rPr lang="fi-FI" altLang="fi-FI"/>
              <a:pPr/>
              <a:t>61</a:t>
            </a:fld>
            <a:endParaRPr lang="fi-FI" altLang="fi-FI"/>
          </a:p>
        </p:txBody>
      </p:sp>
      <p:sp>
        <p:nvSpPr>
          <p:cNvPr id="123905" name="Rectangle 1">
            <a:extLst>
              <a:ext uri="{FF2B5EF4-FFF2-40B4-BE49-F238E27FC236}">
                <a16:creationId xmlns:a16="http://schemas.microsoft.com/office/drawing/2014/main" id="{44FF3FAC-FEB1-BE9B-38EA-45A51B04F1FF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9075" y="812800"/>
            <a:ext cx="7112000" cy="40005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3906" name="Rectangle 2">
            <a:extLst>
              <a:ext uri="{FF2B5EF4-FFF2-40B4-BE49-F238E27FC236}">
                <a16:creationId xmlns:a16="http://schemas.microsoft.com/office/drawing/2014/main" id="{C6EA73B5-1513-7444-7C4C-50A69B109FA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0438" cy="48037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 altLang="fi-FI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>
            <a:extLst>
              <a:ext uri="{FF2B5EF4-FFF2-40B4-BE49-F238E27FC236}">
                <a16:creationId xmlns:a16="http://schemas.microsoft.com/office/drawing/2014/main" id="{753E58C3-2192-F722-9301-2C9E44B2DB3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648AF9D-7CF7-4F59-81D4-F12983D1B2F1}" type="slidenum">
              <a:rPr lang="fi-FI" altLang="fi-FI"/>
              <a:pPr/>
              <a:t>9</a:t>
            </a:fld>
            <a:endParaRPr lang="fi-FI" altLang="fi-FI"/>
          </a:p>
        </p:txBody>
      </p:sp>
      <p:sp>
        <p:nvSpPr>
          <p:cNvPr id="69633" name="Rectangle 1">
            <a:extLst>
              <a:ext uri="{FF2B5EF4-FFF2-40B4-BE49-F238E27FC236}">
                <a16:creationId xmlns:a16="http://schemas.microsoft.com/office/drawing/2014/main" id="{54AD00A1-443C-5BA6-E361-990F18C0DFED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9075" y="812800"/>
            <a:ext cx="7112000" cy="40005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9634" name="Rectangle 2">
            <a:extLst>
              <a:ext uri="{FF2B5EF4-FFF2-40B4-BE49-F238E27FC236}">
                <a16:creationId xmlns:a16="http://schemas.microsoft.com/office/drawing/2014/main" id="{8DB2F341-063B-93F2-37A1-6F936A94004F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0438" cy="48037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 altLang="fi-FI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>
            <a:extLst>
              <a:ext uri="{FF2B5EF4-FFF2-40B4-BE49-F238E27FC236}">
                <a16:creationId xmlns:a16="http://schemas.microsoft.com/office/drawing/2014/main" id="{B3C45335-640E-18CC-816B-86A4DD64AE3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EE4DE8B-6B5A-4FF7-977F-B50884C13B2C}" type="slidenum">
              <a:rPr lang="fi-FI" altLang="fi-FI"/>
              <a:pPr/>
              <a:t>62</a:t>
            </a:fld>
            <a:endParaRPr lang="fi-FI" altLang="fi-FI"/>
          </a:p>
        </p:txBody>
      </p:sp>
      <p:sp>
        <p:nvSpPr>
          <p:cNvPr id="124929" name="Rectangle 1">
            <a:extLst>
              <a:ext uri="{FF2B5EF4-FFF2-40B4-BE49-F238E27FC236}">
                <a16:creationId xmlns:a16="http://schemas.microsoft.com/office/drawing/2014/main" id="{E22A8AE0-5D68-9BCA-0721-CD44CBBAEBE4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9075" y="812800"/>
            <a:ext cx="7112000" cy="40005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4930" name="Rectangle 2">
            <a:extLst>
              <a:ext uri="{FF2B5EF4-FFF2-40B4-BE49-F238E27FC236}">
                <a16:creationId xmlns:a16="http://schemas.microsoft.com/office/drawing/2014/main" id="{1EBE2D2C-1508-413F-11CF-6BB3F41327B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0438" cy="48037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 altLang="fi-FI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>
            <a:extLst>
              <a:ext uri="{FF2B5EF4-FFF2-40B4-BE49-F238E27FC236}">
                <a16:creationId xmlns:a16="http://schemas.microsoft.com/office/drawing/2014/main" id="{9CD10D16-98D0-7612-90DF-873C3019A37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39B561A-5251-48DC-9B86-08724A5E2A8F}" type="slidenum">
              <a:rPr lang="fi-FI" altLang="fi-FI"/>
              <a:pPr/>
              <a:t>10</a:t>
            </a:fld>
            <a:endParaRPr lang="fi-FI" altLang="fi-FI"/>
          </a:p>
        </p:txBody>
      </p:sp>
      <p:sp>
        <p:nvSpPr>
          <p:cNvPr id="70657" name="Rectangle 1">
            <a:extLst>
              <a:ext uri="{FF2B5EF4-FFF2-40B4-BE49-F238E27FC236}">
                <a16:creationId xmlns:a16="http://schemas.microsoft.com/office/drawing/2014/main" id="{EA590C03-05C4-8648-C428-AC99CCCCD10A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9075" y="812800"/>
            <a:ext cx="7112000" cy="40005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0658" name="Rectangle 2">
            <a:extLst>
              <a:ext uri="{FF2B5EF4-FFF2-40B4-BE49-F238E27FC236}">
                <a16:creationId xmlns:a16="http://schemas.microsoft.com/office/drawing/2014/main" id="{556E68C1-371A-BFD5-09AD-CCACE457643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0438" cy="48037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 altLang="fi-FI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>
            <a:extLst>
              <a:ext uri="{FF2B5EF4-FFF2-40B4-BE49-F238E27FC236}">
                <a16:creationId xmlns:a16="http://schemas.microsoft.com/office/drawing/2014/main" id="{D42A4AE5-7D05-CBB8-B606-C466667D9CC8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F32092E-D45E-427E-91C8-56C74D902574}" type="slidenum">
              <a:rPr lang="fi-FI" altLang="fi-FI"/>
              <a:pPr/>
              <a:t>11</a:t>
            </a:fld>
            <a:endParaRPr lang="fi-FI" altLang="fi-FI"/>
          </a:p>
        </p:txBody>
      </p:sp>
      <p:sp>
        <p:nvSpPr>
          <p:cNvPr id="71681" name="Rectangle 1">
            <a:extLst>
              <a:ext uri="{FF2B5EF4-FFF2-40B4-BE49-F238E27FC236}">
                <a16:creationId xmlns:a16="http://schemas.microsoft.com/office/drawing/2014/main" id="{716A151B-2E70-8BE2-0BAC-D85BB09C104B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9075" y="812800"/>
            <a:ext cx="7112000" cy="40005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682" name="Rectangle 2">
            <a:extLst>
              <a:ext uri="{FF2B5EF4-FFF2-40B4-BE49-F238E27FC236}">
                <a16:creationId xmlns:a16="http://schemas.microsoft.com/office/drawing/2014/main" id="{E069D9B1-20D8-661D-8C33-F75D2F4C8B4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0438" cy="48037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 altLang="fi-FI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>
            <a:extLst>
              <a:ext uri="{FF2B5EF4-FFF2-40B4-BE49-F238E27FC236}">
                <a16:creationId xmlns:a16="http://schemas.microsoft.com/office/drawing/2014/main" id="{112E896A-0789-A0F4-8E84-742C2A998C1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528B0A7-2D49-471E-8A62-B1D325687E47}" type="slidenum">
              <a:rPr lang="fi-FI" altLang="fi-FI"/>
              <a:pPr/>
              <a:t>12</a:t>
            </a:fld>
            <a:endParaRPr lang="fi-FI" altLang="fi-FI"/>
          </a:p>
        </p:txBody>
      </p:sp>
      <p:sp>
        <p:nvSpPr>
          <p:cNvPr id="72705" name="Rectangle 1">
            <a:extLst>
              <a:ext uri="{FF2B5EF4-FFF2-40B4-BE49-F238E27FC236}">
                <a16:creationId xmlns:a16="http://schemas.microsoft.com/office/drawing/2014/main" id="{8418D126-7760-C86D-906E-D5B118C6E9C6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9075" y="812800"/>
            <a:ext cx="7112000" cy="40005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2706" name="Rectangle 2">
            <a:extLst>
              <a:ext uri="{FF2B5EF4-FFF2-40B4-BE49-F238E27FC236}">
                <a16:creationId xmlns:a16="http://schemas.microsoft.com/office/drawing/2014/main" id="{89FEB223-5B0F-EBA0-4F3C-503642D2DCA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0438" cy="48037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 altLang="fi-FI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latin typeface="Neo Sans Std Medium" panose="020B0704030504040204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Neo Sans Std Medium" panose="020B07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45149C6-F0E5-45F8-9CD0-E676F98EF0D4}" type="datetimeFigureOut">
              <a:rPr lang="en-GB" smtClean="0"/>
              <a:pPr>
                <a:defRPr/>
              </a:pPr>
              <a:t>14/04/2023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2A0B9F-162A-4A9B-8826-681AF7B16E65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pic>
        <p:nvPicPr>
          <p:cNvPr id="8" name="Kuva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6" y="4186248"/>
            <a:ext cx="952488" cy="53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8407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C8881E-BAEF-49B6-B068-BF54DE7E7F9D}" type="datetimeFigureOut">
              <a:rPr lang="en-GB" smtClean="0"/>
              <a:pPr>
                <a:defRPr/>
              </a:pPr>
              <a:t>14/04/2023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19DED7-5F5C-4E7B-A47C-4306BBCE01D5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5625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0432327-9F40-44A6-80C5-A01015BCBB03}" type="datetimeFigureOut">
              <a:rPr lang="en-GB" smtClean="0"/>
              <a:pPr>
                <a:defRPr/>
              </a:pPr>
              <a:t>14/04/2023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4C2987-E6C6-4AF2-9A44-F459B6D8AD92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06266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66A62E5-305E-3F7F-9731-9CF686047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641" y="273629"/>
            <a:ext cx="10959360" cy="1136280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26A2C8E3-0EA0-E891-920F-7F7BFE3EC9A8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608641" y="6247376"/>
            <a:ext cx="2828159" cy="463729"/>
          </a:xfrm>
        </p:spPr>
        <p:txBody>
          <a:bodyPr/>
          <a:lstStyle>
            <a:lvl1pPr>
              <a:defRPr/>
            </a:lvl1pPr>
          </a:lstStyle>
          <a:p>
            <a:endParaRPr lang="fi-FI" alt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5BD8939-A1F6-F95F-D354-A6E8D4133A82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4170240" y="6247376"/>
            <a:ext cx="3853441" cy="463729"/>
          </a:xfrm>
        </p:spPr>
        <p:txBody>
          <a:bodyPr/>
          <a:lstStyle>
            <a:lvl1pPr>
              <a:defRPr/>
            </a:lvl1pPr>
          </a:lstStyle>
          <a:p>
            <a:endParaRPr lang="fi-FI" alt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436079D1-A562-90C4-69DE-C81A53B47143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741761" y="6247376"/>
            <a:ext cx="2828159" cy="463729"/>
          </a:xfrm>
        </p:spPr>
        <p:txBody>
          <a:bodyPr/>
          <a:lstStyle>
            <a:lvl1pPr>
              <a:defRPr/>
            </a:lvl1pPr>
          </a:lstStyle>
          <a:p>
            <a:fld id="{E2C312B0-FB0A-4CFD-85E2-75A1CCBB040B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201980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Neo Sans Std Medium" panose="020B0704030504040204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buClr>
                <a:schemeClr val="accent1">
                  <a:lumMod val="40000"/>
                  <a:lumOff val="60000"/>
                </a:schemeClr>
              </a:buClr>
              <a:defRPr>
                <a:solidFill>
                  <a:schemeClr val="bg1"/>
                </a:solidFill>
                <a:latin typeface="Neo Sans Std Medium" panose="020B0704030504040204" pitchFamily="34" charset="0"/>
              </a:defRPr>
            </a:lvl1pPr>
            <a:lvl2pPr>
              <a:defRPr>
                <a:solidFill>
                  <a:schemeClr val="bg1"/>
                </a:solidFill>
                <a:latin typeface="Neo Sans Std Medium" panose="020B0704030504040204" pitchFamily="34" charset="0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29.3.2014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5E749B-F502-4155-A21A-F4EF5CEE561D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pic>
        <p:nvPicPr>
          <p:cNvPr id="8" name="Kuva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568" y="5876925"/>
            <a:ext cx="952488" cy="53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248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Neo Sans Std Medium" panose="020B07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Neo Sans Std Medium" panose="020B07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D66E33E-1FF8-433F-A19C-A950A9A352F2}" type="datetimeFigureOut">
              <a:rPr lang="en-GB" smtClean="0"/>
              <a:pPr>
                <a:defRPr/>
              </a:pPr>
              <a:t>14/04/2023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49EA74-6C40-4469-AEAA-003430DC0DD6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1251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2227F4-D340-4F87-8645-4BBB17F4755F}" type="datetimeFigureOut">
              <a:rPr lang="en-GB" smtClean="0"/>
              <a:pPr>
                <a:defRPr/>
              </a:pPr>
              <a:t>14/04/2023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1615F2-C203-4AFB-928A-90A06FD242B1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6393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CF37BB7-470B-4E7E-9570-9B6EEA127263}" type="datetimeFigureOut">
              <a:rPr lang="en-GB" smtClean="0"/>
              <a:pPr>
                <a:defRPr/>
              </a:pPr>
              <a:t>14/04/2023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9CDF7C-6A8A-4954-AB44-A67B81DF3DF4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0247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AD6532-7F5F-48E8-826C-AB5C08990523}" type="datetimeFigureOut">
              <a:rPr lang="en-GB" smtClean="0"/>
              <a:pPr>
                <a:defRPr/>
              </a:pPr>
              <a:t>14/04/2023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95586B-9FED-4C63-9163-5E3AE8513AE7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7527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1F6D826-39DE-4481-9EED-F91003055C5C}" type="datetimeFigureOut">
              <a:rPr lang="en-GB" smtClean="0"/>
              <a:pPr>
                <a:defRPr/>
              </a:pPr>
              <a:t>14/04/2023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1F521A-C005-4BC8-BCD5-24DA2C3F5B66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5114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C55231A-E352-4D60-9553-66EAD37F4CEA}" type="datetimeFigureOut">
              <a:rPr lang="en-GB" smtClean="0"/>
              <a:pPr>
                <a:defRPr/>
              </a:pPr>
              <a:t>14/04/2023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ACC524-25CE-4478-8E33-9CD671080F53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2699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FFD991-0890-48A6-9F6E-427E4C3C4931}" type="datetimeFigureOut">
              <a:rPr lang="en-GB" smtClean="0"/>
              <a:pPr>
                <a:defRPr/>
              </a:pPr>
              <a:t>14/04/2023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23DE23-C0DC-4258-B29F-71C931132AC9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6099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99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39409CA-B742-4AEA-A066-3F63CF97C870}" type="datetimeFigureOut">
              <a:rPr lang="en-GB" smtClean="0"/>
              <a:pPr>
                <a:defRPr/>
              </a:pPr>
              <a:t>14/04/2023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A1899BB-CAA3-412C-85DB-836EDDB20F00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845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7A1F42B-64D5-45EF-BDBA-5ACCDD7B7C6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i-FI" b="1" dirty="0"/>
              <a:t>Työmiehen tuumaustunti </a:t>
            </a:r>
            <a:br>
              <a:rPr lang="fi-FI" b="1" dirty="0"/>
            </a:br>
            <a:r>
              <a:rPr lang="fi-FI" b="1" dirty="0"/>
              <a:t>23.3.2023</a:t>
            </a:r>
            <a:br>
              <a:rPr lang="fi-FI" b="1" dirty="0"/>
            </a:br>
            <a:r>
              <a:rPr lang="fi-FI" b="1" dirty="0"/>
              <a:t>Tervetuloa!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C81D0A6-3DD8-146C-C93C-A6EF23A423E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792158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>
            <a:extLst>
              <a:ext uri="{FF2B5EF4-FFF2-40B4-BE49-F238E27FC236}">
                <a16:creationId xmlns:a16="http://schemas.microsoft.com/office/drawing/2014/main" id="{DE0D816C-A002-020E-8B05-1F03F79213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0049" y="273630"/>
            <a:ext cx="8221823" cy="1137719"/>
          </a:xfrm>
          <a:ln/>
        </p:spPr>
        <p:txBody>
          <a:bodyPr/>
          <a:lstStyle/>
          <a:p>
            <a:pPr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fi-FI" altLang="fi-FI" sz="3447"/>
              <a:t>Suurimmat osuudet alle 16-vuotiaista (%)</a:t>
            </a:r>
          </a:p>
        </p:txBody>
      </p:sp>
      <p:sp>
        <p:nvSpPr>
          <p:cNvPr id="11266" name="Rectangle 2">
            <a:extLst>
              <a:ext uri="{FF2B5EF4-FFF2-40B4-BE49-F238E27FC236}">
                <a16:creationId xmlns:a16="http://schemas.microsoft.com/office/drawing/2014/main" id="{2F016DE0-0FA7-26FB-0A70-09F52F5526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054937" y="1257253"/>
            <a:ext cx="8221823" cy="505493"/>
          </a:xfrm>
          <a:ln/>
        </p:spPr>
        <p:txBody>
          <a:bodyPr/>
          <a:lstStyle/>
          <a:p>
            <a:pPr indent="-309639">
              <a:buClrTx/>
              <a:buNone/>
              <a:tabLst>
                <a:tab pos="311079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fi-FI" altLang="fi-FI" u="sng"/>
              <a:t>Vantaa</a:t>
            </a:r>
            <a:r>
              <a:rPr lang="fi-FI" altLang="fi-FI"/>
              <a:t>:</a:t>
            </a:r>
          </a:p>
        </p:txBody>
      </p:sp>
      <p:pic>
        <p:nvPicPr>
          <p:cNvPr id="11267" name="Picture 3">
            <a:extLst>
              <a:ext uri="{FF2B5EF4-FFF2-40B4-BE49-F238E27FC236}">
                <a16:creationId xmlns:a16="http://schemas.microsoft.com/office/drawing/2014/main" id="{0B3A6CF6-9391-01DC-A7E7-5CF8EA2C2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2089661"/>
            <a:ext cx="11304299" cy="4466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>
            <a:extLst>
              <a:ext uri="{FF2B5EF4-FFF2-40B4-BE49-F238E27FC236}">
                <a16:creationId xmlns:a16="http://schemas.microsoft.com/office/drawing/2014/main" id="{FED72BE8-C19D-E6A1-A75E-B71B72A70A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0049" y="273629"/>
            <a:ext cx="8221823" cy="901535"/>
          </a:xfrm>
          <a:ln/>
        </p:spPr>
        <p:txBody>
          <a:bodyPr/>
          <a:lstStyle/>
          <a:p>
            <a:pPr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fi-FI" altLang="fi-FI" sz="2631"/>
              <a:t>Väestönmuutokset v.1990–2020:</a:t>
            </a:r>
            <a:r>
              <a:rPr lang="fi-FI" altLang="fi-FI"/>
              <a:t> </a:t>
            </a:r>
            <a:r>
              <a:rPr lang="fi-FI" altLang="fi-FI" sz="4536" u="sng"/>
              <a:t>Lähiöluvut.fi</a:t>
            </a: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0EF1EAA9-AB96-BFA0-325B-71ADE039A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210" y="1176604"/>
            <a:ext cx="7315968" cy="5355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>
            <a:extLst>
              <a:ext uri="{FF2B5EF4-FFF2-40B4-BE49-F238E27FC236}">
                <a16:creationId xmlns:a16="http://schemas.microsoft.com/office/drawing/2014/main" id="{EBEAA23F-0912-D5F3-EA03-48C875B3C2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15241" y="273630"/>
            <a:ext cx="8221824" cy="1137719"/>
          </a:xfrm>
          <a:ln/>
        </p:spPr>
        <p:txBody>
          <a:bodyPr/>
          <a:lstStyle/>
          <a:p>
            <a:pPr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fi-FI" altLang="fi-FI" sz="3357"/>
              <a:t> Ääriesimerkit alueellisista eroista: </a:t>
            </a:r>
            <a:r>
              <a:rPr lang="fi-FI" altLang="fi-FI" sz="3357" u="sng"/>
              <a:t>Helsinki</a:t>
            </a: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713791B5-B357-96E6-5AA3-682F535AF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545" y="1411348"/>
            <a:ext cx="6370478" cy="504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>
            <a:extLst>
              <a:ext uri="{FF2B5EF4-FFF2-40B4-BE49-F238E27FC236}">
                <a16:creationId xmlns:a16="http://schemas.microsoft.com/office/drawing/2014/main" id="{66F0E1B5-F4A2-0D1F-A075-C7990851C7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15241" y="195862"/>
            <a:ext cx="8221824" cy="1137719"/>
          </a:xfrm>
          <a:ln/>
        </p:spPr>
        <p:txBody>
          <a:bodyPr/>
          <a:lstStyle/>
          <a:p>
            <a:pPr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fi-FI" altLang="fi-FI" sz="2994"/>
              <a:t>Ääriesimerkit eroista: </a:t>
            </a:r>
            <a:r>
              <a:rPr lang="fi-FI" altLang="fi-FI" sz="2994" u="sng"/>
              <a:t>Helsinki</a:t>
            </a:r>
            <a:r>
              <a:rPr lang="fi-FI" altLang="fi-FI" sz="2994"/>
              <a:t>, </a:t>
            </a:r>
            <a:r>
              <a:rPr lang="fi-FI" altLang="fi-FI" sz="2994" i="1"/>
              <a:t>isot pakolaismaat</a:t>
            </a: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E031BCAE-ED59-B1E8-DA4F-DDED1C4A2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846" y="1306218"/>
            <a:ext cx="5867176" cy="5160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>
            <a:extLst>
              <a:ext uri="{FF2B5EF4-FFF2-40B4-BE49-F238E27FC236}">
                <a16:creationId xmlns:a16="http://schemas.microsoft.com/office/drawing/2014/main" id="{9F4C3D6C-FB20-3CAD-8E5B-FA180D787E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15241" y="195862"/>
            <a:ext cx="8221824" cy="1137719"/>
          </a:xfrm>
          <a:ln/>
        </p:spPr>
        <p:txBody>
          <a:bodyPr/>
          <a:lstStyle/>
          <a:p>
            <a:pPr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fi-FI" altLang="fi-FI" sz="2994"/>
              <a:t>Ääriesimerkit eroista: </a:t>
            </a:r>
            <a:r>
              <a:rPr lang="fi-FI" altLang="fi-FI" sz="2994" u="sng"/>
              <a:t>Helsinki</a:t>
            </a:r>
            <a:r>
              <a:rPr lang="fi-FI" altLang="fi-FI" sz="2994"/>
              <a:t>, </a:t>
            </a:r>
            <a:r>
              <a:rPr lang="fi-FI" altLang="fi-FI" sz="2994" i="1"/>
              <a:t>länsimaat</a:t>
            </a:r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6ECAB4D5-2A1A-3916-3A45-1194093D8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652" y="1241411"/>
            <a:ext cx="5681397" cy="5291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>
            <a:extLst>
              <a:ext uri="{FF2B5EF4-FFF2-40B4-BE49-F238E27FC236}">
                <a16:creationId xmlns:a16="http://schemas.microsoft.com/office/drawing/2014/main" id="{2655CDF8-D8AE-C377-EFFF-E67D35EDF4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15241" y="195862"/>
            <a:ext cx="8221824" cy="1137719"/>
          </a:xfrm>
          <a:ln/>
        </p:spPr>
        <p:txBody>
          <a:bodyPr/>
          <a:lstStyle/>
          <a:p>
            <a:pPr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fi-FI" altLang="fi-FI" sz="2994"/>
              <a:t>Muutokset voivat olla </a:t>
            </a:r>
            <a:r>
              <a:rPr lang="fi-FI" altLang="fi-FI" sz="2994" b="1"/>
              <a:t>nopeita</a:t>
            </a:r>
            <a:r>
              <a:rPr lang="fi-FI" altLang="fi-FI" sz="2994"/>
              <a:t>: </a:t>
            </a:r>
            <a:r>
              <a:rPr lang="fi-FI" altLang="fi-FI" sz="2994" u="sng"/>
              <a:t>Helsinki</a:t>
            </a:r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DCE0A7F9-5B72-D529-C682-4AF03C291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846" y="1241410"/>
            <a:ext cx="6193338" cy="5283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>
            <a:extLst>
              <a:ext uri="{FF2B5EF4-FFF2-40B4-BE49-F238E27FC236}">
                <a16:creationId xmlns:a16="http://schemas.microsoft.com/office/drawing/2014/main" id="{84001AB9-579B-9658-3556-F2E95B1485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15241" y="273630"/>
            <a:ext cx="8221824" cy="1137719"/>
          </a:xfrm>
          <a:ln/>
        </p:spPr>
        <p:txBody>
          <a:bodyPr/>
          <a:lstStyle/>
          <a:p>
            <a:pPr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fi-FI" altLang="fi-FI" sz="3357"/>
              <a:t> Ääriesimerkit alueellisista eroista: </a:t>
            </a:r>
            <a:r>
              <a:rPr lang="fi-FI" altLang="fi-FI" sz="3357" u="sng"/>
              <a:t>Espoo</a:t>
            </a:r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1D8FC4D4-BFDD-86EC-9DAC-0807C0692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846" y="1306218"/>
            <a:ext cx="5813890" cy="5160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>
            <a:extLst>
              <a:ext uri="{FF2B5EF4-FFF2-40B4-BE49-F238E27FC236}">
                <a16:creationId xmlns:a16="http://schemas.microsoft.com/office/drawing/2014/main" id="{F3F2E09F-EB79-D7D7-7615-6A20C2DD31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15241" y="273630"/>
            <a:ext cx="8221824" cy="1137719"/>
          </a:xfrm>
          <a:ln/>
        </p:spPr>
        <p:txBody>
          <a:bodyPr/>
          <a:lstStyle/>
          <a:p>
            <a:pPr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fi-FI" altLang="fi-FI" sz="3357"/>
              <a:t> Ääriesimerkit alueellisista eroista: </a:t>
            </a:r>
            <a:r>
              <a:rPr lang="fi-FI" altLang="fi-FI" sz="3357" u="sng"/>
              <a:t>Vantaa</a:t>
            </a:r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0D993F5F-EDFA-322D-E898-255C95A34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846" y="1215488"/>
            <a:ext cx="5746203" cy="511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>
            <a:extLst>
              <a:ext uri="{FF2B5EF4-FFF2-40B4-BE49-F238E27FC236}">
                <a16:creationId xmlns:a16="http://schemas.microsoft.com/office/drawing/2014/main" id="{091307F5-AC7F-32DE-8C99-1B3CD82D21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0049" y="273630"/>
            <a:ext cx="8221823" cy="1137719"/>
          </a:xfrm>
          <a:ln/>
        </p:spPr>
        <p:txBody>
          <a:bodyPr>
            <a:normAutofit fontScale="90000"/>
          </a:bodyPr>
          <a:lstStyle/>
          <a:p>
            <a:pPr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fi-FI" altLang="fi-FI" u="sng"/>
              <a:t>Yhteenvetoa väestönmuutoksista (osuudet alle 16-vuotiaista)</a:t>
            </a:r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1ECEB40A-71EB-0AA8-38A2-67A605C249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0049" y="1604329"/>
            <a:ext cx="8221823" cy="4994444"/>
          </a:xfrm>
          <a:ln/>
        </p:spPr>
        <p:txBody>
          <a:bodyPr/>
          <a:lstStyle/>
          <a:p>
            <a:pPr marL="506943" indent="-505504">
              <a:buSzPct val="45000"/>
              <a:buFont typeface="Wingdings" panose="05000000000000000000" pitchFamily="2" charset="2"/>
              <a:buChar char=""/>
              <a:tabLst>
                <a:tab pos="506943" algn="l"/>
                <a:tab pos="601995" algn="l"/>
                <a:tab pos="1009567" algn="l"/>
                <a:tab pos="1417137" algn="l"/>
                <a:tab pos="1824709" algn="l"/>
                <a:tab pos="2232279" algn="l"/>
                <a:tab pos="2639850" algn="l"/>
                <a:tab pos="3047421" algn="l"/>
                <a:tab pos="3454992" algn="l"/>
                <a:tab pos="3862563" algn="l"/>
                <a:tab pos="4270134" algn="l"/>
                <a:tab pos="4677705" algn="l"/>
                <a:tab pos="5085276" algn="l"/>
                <a:tab pos="5492847" algn="l"/>
                <a:tab pos="5900418" algn="l"/>
                <a:tab pos="6307988" algn="l"/>
                <a:tab pos="6715560" algn="l"/>
                <a:tab pos="7123130" algn="l"/>
                <a:tab pos="7530702" algn="l"/>
                <a:tab pos="7938272" algn="l"/>
                <a:tab pos="8345844" algn="l"/>
              </a:tabLst>
            </a:pPr>
            <a:r>
              <a:rPr lang="fi-FI" altLang="fi-FI" sz="2722"/>
              <a:t>Merilahden oppilasalue Vuosaaressa, Havukoski Vantaalla: v. 1990 muutamasta prosentista 60–70 prosenttiin v. 2020</a:t>
            </a:r>
            <a:r>
              <a:rPr lang="fi-FI" altLang="fi-FI" sz="2540"/>
              <a:t>.</a:t>
            </a:r>
          </a:p>
          <a:p>
            <a:pPr lvl="1" indent="-257793">
              <a:buSzPct val="45000"/>
              <a:buFont typeface="Wingdings" panose="05000000000000000000" pitchFamily="2" charset="2"/>
              <a:buChar char=""/>
              <a:tabLst>
                <a:tab pos="506943" algn="l"/>
                <a:tab pos="601995" algn="l"/>
                <a:tab pos="1009567" algn="l"/>
                <a:tab pos="1417137" algn="l"/>
                <a:tab pos="1824709" algn="l"/>
                <a:tab pos="2232279" algn="l"/>
                <a:tab pos="2639850" algn="l"/>
                <a:tab pos="3047421" algn="l"/>
                <a:tab pos="3454992" algn="l"/>
                <a:tab pos="3862563" algn="l"/>
                <a:tab pos="4270134" algn="l"/>
                <a:tab pos="4677705" algn="l"/>
                <a:tab pos="5085276" algn="l"/>
                <a:tab pos="5492847" algn="l"/>
                <a:tab pos="5900418" algn="l"/>
                <a:tab pos="6307988" algn="l"/>
                <a:tab pos="6715560" algn="l"/>
                <a:tab pos="7123130" algn="l"/>
                <a:tab pos="7530702" algn="l"/>
                <a:tab pos="7938272" algn="l"/>
                <a:tab pos="8345844" algn="l"/>
              </a:tabLst>
            </a:pPr>
            <a:r>
              <a:rPr lang="fi-FI" altLang="fi-FI" sz="2268"/>
              <a:t> Merilahdessa puolet maahanmuuttajataustaisista Lähi-Idästä, Pohjois-Afrikasta ja Keski-Aasiasta. Länsimaista vain 1/20 maahanmuuttajataustaisista. </a:t>
            </a:r>
          </a:p>
          <a:p>
            <a:pPr marL="506943" indent="-505504">
              <a:buSzPct val="45000"/>
              <a:buFont typeface="Wingdings" panose="05000000000000000000" pitchFamily="2" charset="2"/>
              <a:buChar char=""/>
              <a:tabLst>
                <a:tab pos="506943" algn="l"/>
                <a:tab pos="601995" algn="l"/>
                <a:tab pos="1009567" algn="l"/>
                <a:tab pos="1417137" algn="l"/>
                <a:tab pos="1824709" algn="l"/>
                <a:tab pos="2232279" algn="l"/>
                <a:tab pos="2639850" algn="l"/>
                <a:tab pos="3047421" algn="l"/>
                <a:tab pos="3454992" algn="l"/>
                <a:tab pos="3862563" algn="l"/>
                <a:tab pos="4270134" algn="l"/>
                <a:tab pos="4677705" algn="l"/>
                <a:tab pos="5085276" algn="l"/>
                <a:tab pos="5492847" algn="l"/>
                <a:tab pos="5900418" algn="l"/>
                <a:tab pos="6307988" algn="l"/>
                <a:tab pos="6715560" algn="l"/>
                <a:tab pos="7123130" algn="l"/>
                <a:tab pos="7530702" algn="l"/>
                <a:tab pos="7938272" algn="l"/>
                <a:tab pos="8345844" algn="l"/>
              </a:tabLst>
            </a:pPr>
            <a:r>
              <a:rPr lang="fi-FI" altLang="fi-FI"/>
              <a:t>Etelä-Helsinki, Pakilan ja Ylästön kaltaiset pientalovaltaiset alueet:</a:t>
            </a:r>
          </a:p>
          <a:p>
            <a:pPr lvl="1" indent="-257793">
              <a:buNone/>
              <a:tabLst>
                <a:tab pos="506943" algn="l"/>
                <a:tab pos="601995" algn="l"/>
                <a:tab pos="1009567" algn="l"/>
                <a:tab pos="1417137" algn="l"/>
                <a:tab pos="1824709" algn="l"/>
                <a:tab pos="2232279" algn="l"/>
                <a:tab pos="2639850" algn="l"/>
                <a:tab pos="3047421" algn="l"/>
                <a:tab pos="3454992" algn="l"/>
                <a:tab pos="3862563" algn="l"/>
                <a:tab pos="4270134" algn="l"/>
                <a:tab pos="4677705" algn="l"/>
                <a:tab pos="5085276" algn="l"/>
                <a:tab pos="5492847" algn="l"/>
                <a:tab pos="5900418" algn="l"/>
                <a:tab pos="6307988" algn="l"/>
                <a:tab pos="6715560" algn="l"/>
                <a:tab pos="7123130" algn="l"/>
                <a:tab pos="7530702" algn="l"/>
                <a:tab pos="7938272" algn="l"/>
                <a:tab pos="8345844" algn="l"/>
              </a:tabLst>
            </a:pPr>
            <a:r>
              <a:rPr lang="fi-FI" altLang="fi-FI"/>
              <a:t> Ei juuri muutoksia 30 vuoteen. Tehtaankadun oppilasalueella maahanmuuttajataustaisista länsimaalaistaustaisia on yli puolet.</a:t>
            </a:r>
          </a:p>
          <a:p>
            <a:pPr marL="1065733" lvl="1" indent="-453657">
              <a:buSzPct val="45000"/>
              <a:buNone/>
              <a:tabLst>
                <a:tab pos="506943" algn="l"/>
                <a:tab pos="601995" algn="l"/>
                <a:tab pos="1009567" algn="l"/>
                <a:tab pos="1417137" algn="l"/>
                <a:tab pos="1824709" algn="l"/>
                <a:tab pos="2232279" algn="l"/>
                <a:tab pos="2639850" algn="l"/>
                <a:tab pos="3047421" algn="l"/>
                <a:tab pos="3454992" algn="l"/>
                <a:tab pos="3862563" algn="l"/>
                <a:tab pos="4270134" algn="l"/>
                <a:tab pos="4677705" algn="l"/>
                <a:tab pos="5085276" algn="l"/>
                <a:tab pos="5492847" algn="l"/>
                <a:tab pos="5900418" algn="l"/>
                <a:tab pos="6307988" algn="l"/>
                <a:tab pos="6715560" algn="l"/>
                <a:tab pos="7123130" algn="l"/>
                <a:tab pos="7530702" algn="l"/>
                <a:tab pos="7938272" algn="l"/>
                <a:tab pos="8345844" algn="l"/>
              </a:tabLst>
            </a:pPr>
            <a:endParaRPr lang="fi-FI" altLang="fi-FI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>
            <a:extLst>
              <a:ext uri="{FF2B5EF4-FFF2-40B4-BE49-F238E27FC236}">
                <a16:creationId xmlns:a16="http://schemas.microsoft.com/office/drawing/2014/main" id="{4FD5E89B-45FE-9826-D608-87792A7E15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0049" y="273630"/>
            <a:ext cx="8221823" cy="1137719"/>
          </a:xfrm>
          <a:ln/>
        </p:spPr>
        <p:txBody>
          <a:bodyPr>
            <a:normAutofit fontScale="90000"/>
          </a:bodyPr>
          <a:lstStyle/>
          <a:p>
            <a:pPr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fi-FI" altLang="fi-FI" u="sng"/>
              <a:t>Yhteenvetoa väestönmuutoksista (osuudet alle 16-vuotiaista)</a:t>
            </a:r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E25FCB7D-CA48-0B7B-4E2E-E38710EBD8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0049" y="1816032"/>
            <a:ext cx="8221823" cy="4519194"/>
          </a:xfrm>
          <a:ln/>
        </p:spPr>
        <p:txBody>
          <a:bodyPr/>
          <a:lstStyle/>
          <a:p>
            <a:pPr marL="506943" indent="-505504">
              <a:buSzPct val="45000"/>
              <a:buFont typeface="Wingdings" panose="05000000000000000000" pitchFamily="2" charset="2"/>
              <a:buChar char=""/>
              <a:tabLst>
                <a:tab pos="506943" algn="l"/>
                <a:tab pos="601995" algn="l"/>
                <a:tab pos="1009567" algn="l"/>
                <a:tab pos="1417137" algn="l"/>
                <a:tab pos="1824709" algn="l"/>
                <a:tab pos="2232279" algn="l"/>
                <a:tab pos="2639850" algn="l"/>
                <a:tab pos="3047421" algn="l"/>
                <a:tab pos="3454992" algn="l"/>
                <a:tab pos="3862563" algn="l"/>
                <a:tab pos="4270134" algn="l"/>
                <a:tab pos="4677705" algn="l"/>
                <a:tab pos="5085276" algn="l"/>
                <a:tab pos="5492847" algn="l"/>
                <a:tab pos="5900418" algn="l"/>
                <a:tab pos="6307988" algn="l"/>
                <a:tab pos="6715560" algn="l"/>
                <a:tab pos="7123130" algn="l"/>
                <a:tab pos="7530702" algn="l"/>
                <a:tab pos="7938272" algn="l"/>
                <a:tab pos="8345844" algn="l"/>
              </a:tabLst>
            </a:pPr>
            <a:r>
              <a:rPr lang="fi-FI" altLang="fi-FI" sz="2722"/>
              <a:t>Väestönmuutokset voivat olla hyvin erilaisia myös naapurialueilla (erityisesti Helsingissä)</a:t>
            </a:r>
            <a:r>
              <a:rPr lang="fi-FI" altLang="fi-FI" sz="2540"/>
              <a:t>.</a:t>
            </a:r>
          </a:p>
          <a:p>
            <a:pPr lvl="1" indent="-257793">
              <a:buSzPct val="45000"/>
              <a:buFont typeface="Wingdings" panose="05000000000000000000" pitchFamily="2" charset="2"/>
              <a:buChar char=""/>
              <a:tabLst>
                <a:tab pos="506943" algn="l"/>
                <a:tab pos="601995" algn="l"/>
                <a:tab pos="1009567" algn="l"/>
                <a:tab pos="1417137" algn="l"/>
                <a:tab pos="1824709" algn="l"/>
                <a:tab pos="2232279" algn="l"/>
                <a:tab pos="2639850" algn="l"/>
                <a:tab pos="3047421" algn="l"/>
                <a:tab pos="3454992" algn="l"/>
                <a:tab pos="3862563" algn="l"/>
                <a:tab pos="4270134" algn="l"/>
                <a:tab pos="4677705" algn="l"/>
                <a:tab pos="5085276" algn="l"/>
                <a:tab pos="5492847" algn="l"/>
                <a:tab pos="5900418" algn="l"/>
                <a:tab pos="6307988" algn="l"/>
                <a:tab pos="6715560" algn="l"/>
                <a:tab pos="7123130" algn="l"/>
                <a:tab pos="7530702" algn="l"/>
                <a:tab pos="7938272" algn="l"/>
                <a:tab pos="8345844" algn="l"/>
              </a:tabLst>
            </a:pPr>
            <a:r>
              <a:rPr lang="fi-FI" altLang="fi-FI" sz="2268"/>
              <a:t> Esimerkkinä Maatullin ja Tapanilan koulujen oppilaaksiottoalueet, joiden välissä on vain päärata.</a:t>
            </a:r>
          </a:p>
          <a:p>
            <a:pPr lvl="1" indent="-257793">
              <a:buSzPct val="45000"/>
              <a:buNone/>
              <a:tabLst>
                <a:tab pos="506943" algn="l"/>
                <a:tab pos="601995" algn="l"/>
                <a:tab pos="1009567" algn="l"/>
                <a:tab pos="1417137" algn="l"/>
                <a:tab pos="1824709" algn="l"/>
                <a:tab pos="2232279" algn="l"/>
                <a:tab pos="2639850" algn="l"/>
                <a:tab pos="3047421" algn="l"/>
                <a:tab pos="3454992" algn="l"/>
                <a:tab pos="3862563" algn="l"/>
                <a:tab pos="4270134" algn="l"/>
                <a:tab pos="4677705" algn="l"/>
                <a:tab pos="5085276" algn="l"/>
                <a:tab pos="5492847" algn="l"/>
                <a:tab pos="5900418" algn="l"/>
                <a:tab pos="6307988" algn="l"/>
                <a:tab pos="6715560" algn="l"/>
                <a:tab pos="7123130" algn="l"/>
                <a:tab pos="7530702" algn="l"/>
                <a:tab pos="7938272" algn="l"/>
                <a:tab pos="8345844" algn="l"/>
              </a:tabLst>
            </a:pPr>
            <a:r>
              <a:rPr lang="fi-FI" altLang="fi-FI" sz="2268"/>
              <a:t>  </a:t>
            </a:r>
          </a:p>
          <a:p>
            <a:pPr marL="506943" indent="-505504">
              <a:buSzPct val="45000"/>
              <a:buFont typeface="Wingdings" panose="05000000000000000000" pitchFamily="2" charset="2"/>
              <a:buChar char=""/>
              <a:tabLst>
                <a:tab pos="506943" algn="l"/>
                <a:tab pos="601995" algn="l"/>
                <a:tab pos="1009567" algn="l"/>
                <a:tab pos="1417137" algn="l"/>
                <a:tab pos="1824709" algn="l"/>
                <a:tab pos="2232279" algn="l"/>
                <a:tab pos="2639850" algn="l"/>
                <a:tab pos="3047421" algn="l"/>
                <a:tab pos="3454992" algn="l"/>
                <a:tab pos="3862563" algn="l"/>
                <a:tab pos="4270134" algn="l"/>
                <a:tab pos="4677705" algn="l"/>
                <a:tab pos="5085276" algn="l"/>
                <a:tab pos="5492847" algn="l"/>
                <a:tab pos="5900418" algn="l"/>
                <a:tab pos="6307988" algn="l"/>
                <a:tab pos="6715560" algn="l"/>
                <a:tab pos="7123130" algn="l"/>
                <a:tab pos="7530702" algn="l"/>
                <a:tab pos="7938272" algn="l"/>
                <a:tab pos="8345844" algn="l"/>
              </a:tabLst>
            </a:pPr>
            <a:r>
              <a:rPr lang="fi-FI" altLang="fi-FI"/>
              <a:t>Väestöosuuksien muutokset voivat olla nopeita:</a:t>
            </a:r>
          </a:p>
          <a:p>
            <a:pPr lvl="1" indent="-257793">
              <a:buSzPct val="45000"/>
              <a:buFont typeface="Wingdings" panose="05000000000000000000" pitchFamily="2" charset="2"/>
              <a:buChar char=""/>
              <a:tabLst>
                <a:tab pos="506943" algn="l"/>
                <a:tab pos="601995" algn="l"/>
                <a:tab pos="1009567" algn="l"/>
                <a:tab pos="1417137" algn="l"/>
                <a:tab pos="1824709" algn="l"/>
                <a:tab pos="2232279" algn="l"/>
                <a:tab pos="2639850" algn="l"/>
                <a:tab pos="3047421" algn="l"/>
                <a:tab pos="3454992" algn="l"/>
                <a:tab pos="3862563" algn="l"/>
                <a:tab pos="4270134" algn="l"/>
                <a:tab pos="4677705" algn="l"/>
                <a:tab pos="5085276" algn="l"/>
                <a:tab pos="5492847" algn="l"/>
                <a:tab pos="5900418" algn="l"/>
                <a:tab pos="6307988" algn="l"/>
                <a:tab pos="6715560" algn="l"/>
                <a:tab pos="7123130" algn="l"/>
                <a:tab pos="7530702" algn="l"/>
                <a:tab pos="7938272" algn="l"/>
                <a:tab pos="8345844" algn="l"/>
              </a:tabLst>
            </a:pPr>
            <a:r>
              <a:rPr lang="fi-FI" altLang="fi-FI"/>
              <a:t> Esimerikkinä Maatullin oppilaaksiottoalue Helsingissä ja Karakallion kaupunginosa Espoossa.</a:t>
            </a:r>
          </a:p>
          <a:p>
            <a:pPr marL="1065733" lvl="1" indent="-453657">
              <a:buSzPct val="45000"/>
              <a:buNone/>
              <a:tabLst>
                <a:tab pos="506943" algn="l"/>
                <a:tab pos="601995" algn="l"/>
                <a:tab pos="1009567" algn="l"/>
                <a:tab pos="1417137" algn="l"/>
                <a:tab pos="1824709" algn="l"/>
                <a:tab pos="2232279" algn="l"/>
                <a:tab pos="2639850" algn="l"/>
                <a:tab pos="3047421" algn="l"/>
                <a:tab pos="3454992" algn="l"/>
                <a:tab pos="3862563" algn="l"/>
                <a:tab pos="4270134" algn="l"/>
                <a:tab pos="4677705" algn="l"/>
                <a:tab pos="5085276" algn="l"/>
                <a:tab pos="5492847" algn="l"/>
                <a:tab pos="5900418" algn="l"/>
                <a:tab pos="6307988" algn="l"/>
                <a:tab pos="6715560" algn="l"/>
                <a:tab pos="7123130" algn="l"/>
                <a:tab pos="7530702" algn="l"/>
                <a:tab pos="7938272" algn="l"/>
                <a:tab pos="8345844" algn="l"/>
              </a:tabLst>
            </a:pPr>
            <a:endParaRPr lang="fi-FI" altLang="fi-FI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>
            <a:extLst>
              <a:ext uri="{FF2B5EF4-FFF2-40B4-BE49-F238E27FC236}">
                <a16:creationId xmlns:a16="http://schemas.microsoft.com/office/drawing/2014/main" id="{43829C80-4C07-A716-1BB4-9680A53481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0049" y="1568326"/>
            <a:ext cx="8229024" cy="1803069"/>
          </a:xfrm>
          <a:ln/>
        </p:spPr>
        <p:txBody>
          <a:bodyPr vert="horz" lIns="91440" tIns="40170" rIns="91440" bIns="45720" rtlCol="0" anchor="ctr">
            <a:normAutofit fontScale="90000"/>
          </a:bodyPr>
          <a:lstStyle/>
          <a:p>
            <a:pPr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fi-FI" altLang="fi-FI" sz="4990" dirty="0">
                <a:solidFill>
                  <a:schemeClr val="bg1"/>
                </a:solidFill>
              </a:rPr>
              <a:t>Lähiöluvut</a:t>
            </a:r>
            <a:br>
              <a:rPr lang="fi-FI" altLang="fi-FI" sz="4536" dirty="0">
                <a:solidFill>
                  <a:schemeClr val="bg1"/>
                </a:solidFill>
              </a:rPr>
            </a:br>
            <a:r>
              <a:rPr lang="fi-FI" altLang="fi-FI" sz="4536" dirty="0">
                <a:solidFill>
                  <a:schemeClr val="bg1"/>
                </a:solidFill>
              </a:rPr>
              <a:t>– </a:t>
            </a:r>
            <a:r>
              <a:rPr lang="fi-FI" altLang="fi-FI" sz="3629" dirty="0">
                <a:solidFill>
                  <a:schemeClr val="bg1"/>
                </a:solidFill>
              </a:rPr>
              <a:t>Maahanmuuton aluekohtaiset tilastotiedot</a:t>
            </a:r>
            <a:br>
              <a:rPr lang="fi-FI" altLang="fi-FI" sz="3629" dirty="0">
                <a:solidFill>
                  <a:schemeClr val="bg1"/>
                </a:solidFill>
              </a:rPr>
            </a:br>
            <a:r>
              <a:rPr lang="fi-FI" altLang="fi-FI" sz="3629" dirty="0">
                <a:solidFill>
                  <a:schemeClr val="bg1"/>
                </a:solidFill>
              </a:rPr>
              <a:t>pääkaupunkiseudulla</a:t>
            </a:r>
          </a:p>
        </p:txBody>
      </p:sp>
      <p:sp>
        <p:nvSpPr>
          <p:cNvPr id="3074" name="Rectangle 2">
            <a:extLst>
              <a:ext uri="{FF2B5EF4-FFF2-40B4-BE49-F238E27FC236}">
                <a16:creationId xmlns:a16="http://schemas.microsoft.com/office/drawing/2014/main" id="{F4F2EF75-D777-E837-296C-DEF25FC575C8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1915242" y="3526931"/>
            <a:ext cx="8229024" cy="221207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0" tIns="25474" rIns="0" bIns="0" rtlCol="0" anchor="ctr">
            <a:normAutofit/>
          </a:bodyPr>
          <a:lstStyle/>
          <a:p>
            <a:pPr marL="0" indent="0" algn="ctr">
              <a:lnSpc>
                <a:spcPct val="92000"/>
              </a:lnSpc>
              <a:spcAft>
                <a:spcPct val="0"/>
              </a:spcAft>
              <a:buNone/>
              <a:tabLst>
                <a:tab pos="0" algn="l"/>
                <a:tab pos="95052" algn="l"/>
                <a:tab pos="502623" algn="l"/>
                <a:tab pos="910194" algn="l"/>
                <a:tab pos="1317765" algn="l"/>
                <a:tab pos="1725336" algn="l"/>
                <a:tab pos="2132907" algn="l"/>
                <a:tab pos="2540478" algn="l"/>
                <a:tab pos="2948049" algn="l"/>
                <a:tab pos="3355619" algn="l"/>
                <a:tab pos="3763191" algn="l"/>
                <a:tab pos="4170761" algn="l"/>
                <a:tab pos="4578333" algn="l"/>
                <a:tab pos="4985903" algn="l"/>
                <a:tab pos="5393475" algn="l"/>
                <a:tab pos="5801045" algn="l"/>
                <a:tab pos="6208616" algn="l"/>
                <a:tab pos="6616187" algn="l"/>
                <a:tab pos="7023758" algn="l"/>
                <a:tab pos="7431329" algn="l"/>
                <a:tab pos="7838900" algn="l"/>
                <a:tab pos="7880665" algn="l"/>
              </a:tabLst>
            </a:pPr>
            <a:r>
              <a:rPr lang="fi-FI" altLang="fi-FI" sz="2540" i="1" dirty="0">
                <a:solidFill>
                  <a:schemeClr val="bg1"/>
                </a:solidFill>
                <a:latin typeface="Calibri Light" panose="020F0302020204030204" pitchFamily="34" charset="0"/>
              </a:rPr>
              <a:t>Samuli Salminen</a:t>
            </a:r>
          </a:p>
          <a:p>
            <a:pPr marL="0" indent="0" algn="ctr">
              <a:lnSpc>
                <a:spcPct val="92000"/>
              </a:lnSpc>
              <a:spcAft>
                <a:spcPct val="0"/>
              </a:spcAft>
              <a:buNone/>
              <a:tabLst>
                <a:tab pos="0" algn="l"/>
                <a:tab pos="95052" algn="l"/>
                <a:tab pos="502623" algn="l"/>
                <a:tab pos="910194" algn="l"/>
                <a:tab pos="1317765" algn="l"/>
                <a:tab pos="1725336" algn="l"/>
                <a:tab pos="2132907" algn="l"/>
                <a:tab pos="2540478" algn="l"/>
                <a:tab pos="2948049" algn="l"/>
                <a:tab pos="3355619" algn="l"/>
                <a:tab pos="3763191" algn="l"/>
                <a:tab pos="4170761" algn="l"/>
                <a:tab pos="4578333" algn="l"/>
                <a:tab pos="4985903" algn="l"/>
                <a:tab pos="5393475" algn="l"/>
                <a:tab pos="5801045" algn="l"/>
                <a:tab pos="6208616" algn="l"/>
                <a:tab pos="6616187" algn="l"/>
                <a:tab pos="7023758" algn="l"/>
                <a:tab pos="7431329" algn="l"/>
                <a:tab pos="7838900" algn="l"/>
                <a:tab pos="7880665" algn="l"/>
              </a:tabLst>
            </a:pPr>
            <a:r>
              <a:rPr lang="fi-FI" altLang="fi-FI" sz="2540" i="1" dirty="0">
                <a:solidFill>
                  <a:schemeClr val="bg1"/>
                </a:solidFill>
                <a:latin typeface="Calibri Light" panose="020F0302020204030204" pitchFamily="34" charset="0"/>
              </a:rPr>
              <a:t>Suomen Perusta -ajatuspaja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>
            <a:extLst>
              <a:ext uri="{FF2B5EF4-FFF2-40B4-BE49-F238E27FC236}">
                <a16:creationId xmlns:a16="http://schemas.microsoft.com/office/drawing/2014/main" id="{2075AD2E-4A7C-F5F0-858B-4ADE8159E1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0049" y="273630"/>
            <a:ext cx="8221823" cy="1137719"/>
          </a:xfrm>
          <a:ln/>
        </p:spPr>
        <p:txBody>
          <a:bodyPr>
            <a:normAutofit fontScale="90000"/>
          </a:bodyPr>
          <a:lstStyle/>
          <a:p>
            <a:pPr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fi-FI" altLang="fi-FI" sz="3084"/>
              <a:t>Karakallio esimerkkinä nopeasta muutoksesta:</a:t>
            </a:r>
            <a:r>
              <a:rPr lang="fi-FI" altLang="fi-FI"/>
              <a:t> </a:t>
            </a:r>
            <a:r>
              <a:rPr lang="fi-FI" altLang="fi-FI" u="sng"/>
              <a:t>Lähiöluvut.fi</a:t>
            </a:r>
          </a:p>
        </p:txBody>
      </p:sp>
      <p:pic>
        <p:nvPicPr>
          <p:cNvPr id="21506" name="Picture 2">
            <a:extLst>
              <a:ext uri="{FF2B5EF4-FFF2-40B4-BE49-F238E27FC236}">
                <a16:creationId xmlns:a16="http://schemas.microsoft.com/office/drawing/2014/main" id="{F1B0A2E2-B973-DFA6-C0E1-B3C5CC95F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241" y="1568326"/>
            <a:ext cx="8846422" cy="5016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>
            <a:extLst>
              <a:ext uri="{FF2B5EF4-FFF2-40B4-BE49-F238E27FC236}">
                <a16:creationId xmlns:a16="http://schemas.microsoft.com/office/drawing/2014/main" id="{C68E9271-154E-8FE3-C096-2727E1535B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0049" y="233306"/>
            <a:ext cx="8221823" cy="1137719"/>
          </a:xfrm>
          <a:ln/>
        </p:spPr>
        <p:txBody>
          <a:bodyPr/>
          <a:lstStyle/>
          <a:p>
            <a:pPr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fi-FI" altLang="fi-FI" sz="2903" b="1" u="sng"/>
              <a:t>2. Maahanmuuttajien keskittyminen (kaupunkien) vuokra-asuntoihin</a:t>
            </a:r>
          </a:p>
        </p:txBody>
      </p:sp>
      <p:pic>
        <p:nvPicPr>
          <p:cNvPr id="22530" name="Picture 2">
            <a:extLst>
              <a:ext uri="{FF2B5EF4-FFF2-40B4-BE49-F238E27FC236}">
                <a16:creationId xmlns:a16="http://schemas.microsoft.com/office/drawing/2014/main" id="{0E175BC8-D8E8-8BBF-ED6C-C1CC478D2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684" y="1568326"/>
            <a:ext cx="5989604" cy="4901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>
            <a:extLst>
              <a:ext uri="{FF2B5EF4-FFF2-40B4-BE49-F238E27FC236}">
                <a16:creationId xmlns:a16="http://schemas.microsoft.com/office/drawing/2014/main" id="{27D964CE-CC9A-5121-595A-6DCC04614E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0049" y="273630"/>
            <a:ext cx="8221823" cy="1137719"/>
          </a:xfrm>
          <a:ln/>
        </p:spPr>
        <p:txBody>
          <a:bodyPr>
            <a:normAutofit fontScale="90000"/>
          </a:bodyPr>
          <a:lstStyle/>
          <a:p>
            <a:pPr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fi-FI" altLang="fi-FI" b="1" u="sng"/>
              <a:t>Osuudet ARA-vuokra-asuntojen asukkaista</a:t>
            </a:r>
          </a:p>
        </p:txBody>
      </p:sp>
      <p:sp>
        <p:nvSpPr>
          <p:cNvPr id="23554" name="Rectangle 2">
            <a:extLst>
              <a:ext uri="{FF2B5EF4-FFF2-40B4-BE49-F238E27FC236}">
                <a16:creationId xmlns:a16="http://schemas.microsoft.com/office/drawing/2014/main" id="{6C3F33CF-6C9E-40BB-BEB8-55DAA839C1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0049" y="1604330"/>
            <a:ext cx="8221823" cy="4519194"/>
          </a:xfrm>
          <a:ln/>
        </p:spPr>
        <p:txBody>
          <a:bodyPr/>
          <a:lstStyle/>
          <a:p>
            <a:pPr marL="506943" indent="-505504">
              <a:buSzPct val="45000"/>
              <a:buFont typeface="Wingdings" panose="05000000000000000000" pitchFamily="2" charset="2"/>
              <a:buChar char=""/>
              <a:tabLst>
                <a:tab pos="506943" algn="l"/>
                <a:tab pos="601995" algn="l"/>
                <a:tab pos="1009567" algn="l"/>
                <a:tab pos="1417137" algn="l"/>
                <a:tab pos="1824709" algn="l"/>
                <a:tab pos="2232279" algn="l"/>
                <a:tab pos="2639850" algn="l"/>
                <a:tab pos="3047421" algn="l"/>
                <a:tab pos="3454992" algn="l"/>
                <a:tab pos="3862563" algn="l"/>
                <a:tab pos="4270134" algn="l"/>
                <a:tab pos="4677705" algn="l"/>
                <a:tab pos="5085276" algn="l"/>
                <a:tab pos="5492847" algn="l"/>
                <a:tab pos="5900418" algn="l"/>
                <a:tab pos="6307988" algn="l"/>
                <a:tab pos="6715560" algn="l"/>
                <a:tab pos="7123130" algn="l"/>
                <a:tab pos="7530702" algn="l"/>
                <a:tab pos="7938272" algn="l"/>
                <a:tab pos="8345844" algn="l"/>
              </a:tabLst>
            </a:pPr>
            <a:r>
              <a:rPr lang="fi-FI" altLang="fi-FI" sz="2540"/>
              <a:t>ARA-vuokra-asuntoihin valitaan asukkaista mm. hakijoiden tulojen, varallisuuden ja asunnontarpeen ”kiireellisyyden” mukaan.</a:t>
            </a:r>
          </a:p>
          <a:p>
            <a:pPr marL="506943" indent="-505504">
              <a:buSzPct val="45000"/>
              <a:buFont typeface="Wingdings" panose="05000000000000000000" pitchFamily="2" charset="2"/>
              <a:buChar char=""/>
              <a:tabLst>
                <a:tab pos="506943" algn="l"/>
                <a:tab pos="601995" algn="l"/>
                <a:tab pos="1009567" algn="l"/>
                <a:tab pos="1417137" algn="l"/>
                <a:tab pos="1824709" algn="l"/>
                <a:tab pos="2232279" algn="l"/>
                <a:tab pos="2639850" algn="l"/>
                <a:tab pos="3047421" algn="l"/>
                <a:tab pos="3454992" algn="l"/>
                <a:tab pos="3862563" algn="l"/>
                <a:tab pos="4270134" algn="l"/>
                <a:tab pos="4677705" algn="l"/>
                <a:tab pos="5085276" algn="l"/>
                <a:tab pos="5492847" algn="l"/>
                <a:tab pos="5900418" algn="l"/>
                <a:tab pos="6307988" algn="l"/>
                <a:tab pos="6715560" algn="l"/>
                <a:tab pos="7123130" algn="l"/>
                <a:tab pos="7530702" algn="l"/>
                <a:tab pos="7938272" algn="l"/>
                <a:tab pos="8345844" algn="l"/>
              </a:tabLst>
            </a:pPr>
            <a:r>
              <a:rPr lang="fi-FI" altLang="fi-FI" sz="2540"/>
              <a:t>PK-seudun kaupungit omistavat suurimman osan alueen ARA-vuokra-asunnoista.</a:t>
            </a:r>
          </a:p>
          <a:p>
            <a:pPr marL="506943" indent="-505504">
              <a:buSzPct val="45000"/>
              <a:buFont typeface="Wingdings" panose="05000000000000000000" pitchFamily="2" charset="2"/>
              <a:buChar char=""/>
              <a:tabLst>
                <a:tab pos="506943" algn="l"/>
                <a:tab pos="601995" algn="l"/>
                <a:tab pos="1009567" algn="l"/>
                <a:tab pos="1417137" algn="l"/>
                <a:tab pos="1824709" algn="l"/>
                <a:tab pos="2232279" algn="l"/>
                <a:tab pos="2639850" algn="l"/>
                <a:tab pos="3047421" algn="l"/>
                <a:tab pos="3454992" algn="l"/>
                <a:tab pos="3862563" algn="l"/>
                <a:tab pos="4270134" algn="l"/>
                <a:tab pos="4677705" algn="l"/>
                <a:tab pos="5085276" algn="l"/>
                <a:tab pos="5492847" algn="l"/>
                <a:tab pos="5900418" algn="l"/>
                <a:tab pos="6307988" algn="l"/>
                <a:tab pos="6715560" algn="l"/>
                <a:tab pos="7123130" algn="l"/>
                <a:tab pos="7530702" algn="l"/>
                <a:tab pos="7938272" algn="l"/>
                <a:tab pos="8345844" algn="l"/>
              </a:tabLst>
            </a:pPr>
            <a:r>
              <a:rPr lang="fi-FI" altLang="fi-FI" sz="2812" b="1"/>
              <a:t>”Yliedustus”</a:t>
            </a:r>
            <a:r>
              <a:rPr lang="fi-FI" altLang="fi-FI" sz="2812"/>
              <a:t>: Maahanmuuttajien osuus ARA-asukkaista noin </a:t>
            </a:r>
            <a:r>
              <a:rPr lang="fi-FI" altLang="fi-FI" sz="2812" b="1"/>
              <a:t>2-kertainen</a:t>
            </a:r>
            <a:r>
              <a:rPr lang="fi-FI" altLang="fi-FI" sz="2812"/>
              <a:t> vs. väestöosuus:</a:t>
            </a:r>
          </a:p>
          <a:p>
            <a:pPr marL="1065733" lvl="1" indent="-453657">
              <a:buSzPct val="45000"/>
              <a:buFont typeface="Wingdings" panose="05000000000000000000" pitchFamily="2" charset="2"/>
              <a:buChar char=""/>
              <a:tabLst>
                <a:tab pos="506943" algn="l"/>
                <a:tab pos="601995" algn="l"/>
                <a:tab pos="1009567" algn="l"/>
                <a:tab pos="1417137" algn="l"/>
                <a:tab pos="1824709" algn="l"/>
                <a:tab pos="2232279" algn="l"/>
                <a:tab pos="2639850" algn="l"/>
                <a:tab pos="3047421" algn="l"/>
                <a:tab pos="3454992" algn="l"/>
                <a:tab pos="3862563" algn="l"/>
                <a:tab pos="4270134" algn="l"/>
                <a:tab pos="4677705" algn="l"/>
                <a:tab pos="5085276" algn="l"/>
                <a:tab pos="5492847" algn="l"/>
                <a:tab pos="5900418" algn="l"/>
                <a:tab pos="6307988" algn="l"/>
                <a:tab pos="6715560" algn="l"/>
                <a:tab pos="7123130" algn="l"/>
                <a:tab pos="7530702" algn="l"/>
                <a:tab pos="7938272" algn="l"/>
                <a:tab pos="8345844" algn="l"/>
              </a:tabLst>
            </a:pPr>
            <a:r>
              <a:rPr lang="fi-FI" altLang="fi-FI" sz="2449"/>
              <a:t>Helsinki: 33 % ARA-asukkaista (17,5 % väestöstä).</a:t>
            </a:r>
          </a:p>
          <a:p>
            <a:pPr marL="1065733" lvl="1" indent="-453657">
              <a:buSzPct val="45000"/>
              <a:buFont typeface="Wingdings" panose="05000000000000000000" pitchFamily="2" charset="2"/>
              <a:buChar char=""/>
              <a:tabLst>
                <a:tab pos="506943" algn="l"/>
                <a:tab pos="601995" algn="l"/>
                <a:tab pos="1009567" algn="l"/>
                <a:tab pos="1417137" algn="l"/>
                <a:tab pos="1824709" algn="l"/>
                <a:tab pos="2232279" algn="l"/>
                <a:tab pos="2639850" algn="l"/>
                <a:tab pos="3047421" algn="l"/>
                <a:tab pos="3454992" algn="l"/>
                <a:tab pos="3862563" algn="l"/>
                <a:tab pos="4270134" algn="l"/>
                <a:tab pos="4677705" algn="l"/>
                <a:tab pos="5085276" algn="l"/>
                <a:tab pos="5492847" algn="l"/>
                <a:tab pos="5900418" algn="l"/>
                <a:tab pos="6307988" algn="l"/>
                <a:tab pos="6715560" algn="l"/>
                <a:tab pos="7123130" algn="l"/>
                <a:tab pos="7530702" algn="l"/>
                <a:tab pos="7938272" algn="l"/>
                <a:tab pos="8345844" algn="l"/>
              </a:tabLst>
            </a:pPr>
            <a:r>
              <a:rPr lang="fi-FI" altLang="fi-FI" sz="2449"/>
              <a:t>Espoo: 38,7 % ARA-asukkaista (20,0 % väestöstä).</a:t>
            </a:r>
          </a:p>
          <a:p>
            <a:pPr marL="1065733" lvl="1" indent="-453657">
              <a:buSzPct val="45000"/>
              <a:buFont typeface="Wingdings" panose="05000000000000000000" pitchFamily="2" charset="2"/>
              <a:buChar char=""/>
              <a:tabLst>
                <a:tab pos="506943" algn="l"/>
                <a:tab pos="601995" algn="l"/>
                <a:tab pos="1009567" algn="l"/>
                <a:tab pos="1417137" algn="l"/>
                <a:tab pos="1824709" algn="l"/>
                <a:tab pos="2232279" algn="l"/>
                <a:tab pos="2639850" algn="l"/>
                <a:tab pos="3047421" algn="l"/>
                <a:tab pos="3454992" algn="l"/>
                <a:tab pos="3862563" algn="l"/>
                <a:tab pos="4270134" algn="l"/>
                <a:tab pos="4677705" algn="l"/>
                <a:tab pos="5085276" algn="l"/>
                <a:tab pos="5492847" algn="l"/>
                <a:tab pos="5900418" algn="l"/>
                <a:tab pos="6307988" algn="l"/>
                <a:tab pos="6715560" algn="l"/>
                <a:tab pos="7123130" algn="l"/>
                <a:tab pos="7530702" algn="l"/>
                <a:tab pos="7938272" algn="l"/>
                <a:tab pos="8345844" algn="l"/>
              </a:tabLst>
            </a:pPr>
            <a:r>
              <a:rPr lang="fi-FI" altLang="fi-FI" sz="2449"/>
              <a:t>Vantaa: 41,1% ARA-asukkaista (22,5 % väestöstä).</a:t>
            </a:r>
            <a:r>
              <a:rPr lang="fi-FI" altLang="fi-FI"/>
              <a:t>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>
            <a:extLst>
              <a:ext uri="{FF2B5EF4-FFF2-40B4-BE49-F238E27FC236}">
                <a16:creationId xmlns:a16="http://schemas.microsoft.com/office/drawing/2014/main" id="{A17C7E7B-670A-9957-1EB9-E95DD96EA6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0049" y="273630"/>
            <a:ext cx="8221823" cy="1137719"/>
          </a:xfrm>
          <a:ln/>
        </p:spPr>
        <p:txBody>
          <a:bodyPr>
            <a:normAutofit fontScale="90000"/>
          </a:bodyPr>
          <a:lstStyle/>
          <a:p>
            <a:pPr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fi-FI" altLang="fi-FI" u="sng"/>
              <a:t>Osuudet ARA-vuokra-asuntojen asukkaista (%) v. 1998–2020</a:t>
            </a:r>
          </a:p>
        </p:txBody>
      </p:sp>
      <p:pic>
        <p:nvPicPr>
          <p:cNvPr id="24578" name="Picture 2">
            <a:extLst>
              <a:ext uri="{FF2B5EF4-FFF2-40B4-BE49-F238E27FC236}">
                <a16:creationId xmlns:a16="http://schemas.microsoft.com/office/drawing/2014/main" id="{C5880AA3-C54F-DAD1-DB15-15CB111F9F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544" y="1568324"/>
            <a:ext cx="6236373" cy="4885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>
            <a:extLst>
              <a:ext uri="{FF2B5EF4-FFF2-40B4-BE49-F238E27FC236}">
                <a16:creationId xmlns:a16="http://schemas.microsoft.com/office/drawing/2014/main" id="{F977EB71-94A4-FC2F-B10B-2A2851E8C7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0049" y="273630"/>
            <a:ext cx="8221823" cy="1137719"/>
          </a:xfrm>
          <a:ln/>
        </p:spPr>
        <p:txBody>
          <a:bodyPr/>
          <a:lstStyle/>
          <a:p>
            <a:pPr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fi-FI" altLang="fi-FI" sz="2540" b="1">
                <a:cs typeface="TeXGyreTermes-Bold" charset="0"/>
              </a:rPr>
              <a:t>”Yliedustus” on suurinta niillä alueilla, joilla</a:t>
            </a:r>
            <a:br>
              <a:rPr lang="fi-FI" altLang="fi-FI" sz="2540" b="1">
                <a:cs typeface="TeXGyreTermes-Bold" charset="0"/>
              </a:rPr>
            </a:br>
            <a:r>
              <a:rPr lang="fi-FI" altLang="fi-FI" sz="2540" b="1">
                <a:cs typeface="TeXGyreTermes-Bold" charset="0"/>
              </a:rPr>
              <a:t>maahanmuuttajat ovat muutenkin ”yliedustettuina” alueiden väestöistä</a:t>
            </a:r>
          </a:p>
        </p:txBody>
      </p:sp>
      <p:pic>
        <p:nvPicPr>
          <p:cNvPr id="25602" name="Picture 2">
            <a:extLst>
              <a:ext uri="{FF2B5EF4-FFF2-40B4-BE49-F238E27FC236}">
                <a16:creationId xmlns:a16="http://schemas.microsoft.com/office/drawing/2014/main" id="{ADD147A9-1FB8-C104-4897-9E9B0054B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846" y="1628800"/>
            <a:ext cx="9442307" cy="4789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>
            <a:extLst>
              <a:ext uri="{FF2B5EF4-FFF2-40B4-BE49-F238E27FC236}">
                <a16:creationId xmlns:a16="http://schemas.microsoft.com/office/drawing/2014/main" id="{F50A8A84-E0E9-AC68-5938-A0E952EB3D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0049" y="273630"/>
            <a:ext cx="8221823" cy="1137719"/>
          </a:xfrm>
          <a:ln/>
        </p:spPr>
        <p:txBody>
          <a:bodyPr/>
          <a:lstStyle/>
          <a:p>
            <a:pPr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fi-FI" altLang="fi-FI" sz="3538" b="1" u="sng"/>
              <a:t>Yli 50 % osuudet ARA-asuntojen asukkaista</a:t>
            </a:r>
            <a:r>
              <a:rPr lang="fi-FI" altLang="fi-FI" sz="3538" u="sng"/>
              <a:t> (maahanmuuttajat yhteensä)</a:t>
            </a:r>
          </a:p>
        </p:txBody>
      </p:sp>
      <p:sp>
        <p:nvSpPr>
          <p:cNvPr id="26626" name="Rectangle 2">
            <a:extLst>
              <a:ext uri="{FF2B5EF4-FFF2-40B4-BE49-F238E27FC236}">
                <a16:creationId xmlns:a16="http://schemas.microsoft.com/office/drawing/2014/main" id="{96C562B3-1466-8C8D-C93A-C9C4416917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0049" y="1604330"/>
            <a:ext cx="8221823" cy="4519194"/>
          </a:xfrm>
          <a:ln/>
        </p:spPr>
        <p:txBody>
          <a:bodyPr/>
          <a:lstStyle/>
          <a:p>
            <a:pPr indent="-309639">
              <a:buSzPct val="45000"/>
              <a:buFont typeface="Wingdings" panose="05000000000000000000" pitchFamily="2" charset="2"/>
              <a:buChar char=""/>
              <a:tabLst>
                <a:tab pos="311079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fi-FI" altLang="fi-FI"/>
              <a:t> </a:t>
            </a:r>
            <a:r>
              <a:rPr lang="fi-FI" altLang="fi-FI" u="sng"/>
              <a:t>Helsinki</a:t>
            </a:r>
            <a:r>
              <a:rPr lang="fi-FI" altLang="fi-FI"/>
              <a:t> (oppilaaksiottoalueet):</a:t>
            </a:r>
          </a:p>
          <a:p>
            <a:pPr marL="1346569" lvl="1" indent="-515584">
              <a:buSzPct val="45000"/>
              <a:buFont typeface="Wingdings" panose="05000000000000000000" pitchFamily="2" charset="2"/>
              <a:buChar char=""/>
              <a:tabLst>
                <a:tab pos="311079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fi-FI" altLang="fi-FI" sz="2359"/>
              <a:t>Puistola (56 %), Merilahti (55 %) ja Siltamäki (51 %).</a:t>
            </a:r>
          </a:p>
          <a:p>
            <a:pPr indent="-309639">
              <a:buSzPct val="45000"/>
              <a:buFont typeface="Wingdings" panose="05000000000000000000" pitchFamily="2" charset="2"/>
              <a:buChar char=""/>
              <a:tabLst>
                <a:tab pos="311079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fi-FI" altLang="fi-FI"/>
              <a:t> </a:t>
            </a:r>
            <a:r>
              <a:rPr lang="fi-FI" altLang="fi-FI" u="sng"/>
              <a:t>Espoo</a:t>
            </a:r>
            <a:r>
              <a:rPr lang="fi-FI" altLang="fi-FI"/>
              <a:t> (kaupunginosat):</a:t>
            </a:r>
          </a:p>
          <a:p>
            <a:pPr marL="1346569" lvl="1" indent="-515584">
              <a:buSzPct val="45000"/>
              <a:buFont typeface="Wingdings" panose="05000000000000000000" pitchFamily="2" charset="2"/>
              <a:buChar char=""/>
              <a:tabLst>
                <a:tab pos="311079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fi-FI" altLang="fi-FI" sz="2359"/>
              <a:t>Laajalahti (64 %), Soukka (58 %), Espoon keskus (55 %), Kilo (51 %), Lintuvaara (51 %) ja Kaupunginkallio (50,3 %).</a:t>
            </a:r>
          </a:p>
          <a:p>
            <a:pPr indent="-309639">
              <a:buSzPct val="45000"/>
              <a:buFont typeface="Wingdings" panose="05000000000000000000" pitchFamily="2" charset="2"/>
              <a:buChar char=""/>
              <a:tabLst>
                <a:tab pos="311079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fi-FI" altLang="fi-FI"/>
              <a:t> </a:t>
            </a:r>
            <a:r>
              <a:rPr lang="fi-FI" altLang="fi-FI" u="sng"/>
              <a:t>Vantaa</a:t>
            </a:r>
            <a:r>
              <a:rPr lang="fi-FI" altLang="fi-FI"/>
              <a:t> (kaupunginosat):</a:t>
            </a:r>
          </a:p>
          <a:p>
            <a:pPr marL="1346569" lvl="1" indent="-515584">
              <a:buSzPct val="45000"/>
              <a:buFont typeface="Wingdings" panose="05000000000000000000" pitchFamily="2" charset="2"/>
              <a:buChar char=""/>
              <a:tabLst>
                <a:tab pos="311079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fi-FI" altLang="fi-FI" sz="2359"/>
              <a:t>Länsimäki (63 %), Rajakylä (61 %), Havukoski (59 %) ja Hakunila (54 %).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>
            <a:extLst>
              <a:ext uri="{FF2B5EF4-FFF2-40B4-BE49-F238E27FC236}">
                <a16:creationId xmlns:a16="http://schemas.microsoft.com/office/drawing/2014/main" id="{0257BBF4-F6A0-31B6-C48D-59484F2270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0049" y="273630"/>
            <a:ext cx="8221823" cy="1137719"/>
          </a:xfrm>
          <a:ln/>
        </p:spPr>
        <p:txBody>
          <a:bodyPr/>
          <a:lstStyle/>
          <a:p>
            <a:pPr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fi-FI" altLang="fi-FI" sz="2540" b="1">
                <a:cs typeface="TeXGyreTermes-Bold" charset="0"/>
              </a:rPr>
              <a:t>”Aliedustus” on suurinta niillä alueilla, joilla</a:t>
            </a:r>
            <a:br>
              <a:rPr lang="fi-FI" altLang="fi-FI" sz="2540" b="1">
                <a:cs typeface="TeXGyreTermes-Bold" charset="0"/>
              </a:rPr>
            </a:br>
            <a:r>
              <a:rPr lang="fi-FI" altLang="fi-FI" sz="2540" b="1">
                <a:cs typeface="TeXGyreTermes-Bold" charset="0"/>
              </a:rPr>
              <a:t>maahanmuuttajat ovat muutenkin ”aliedustettuina” alueiden väestöistä</a:t>
            </a:r>
          </a:p>
        </p:txBody>
      </p:sp>
      <p:sp>
        <p:nvSpPr>
          <p:cNvPr id="27650" name="Rectangle 2">
            <a:extLst>
              <a:ext uri="{FF2B5EF4-FFF2-40B4-BE49-F238E27FC236}">
                <a16:creationId xmlns:a16="http://schemas.microsoft.com/office/drawing/2014/main" id="{9650C1C5-73DF-81D7-1C96-F64B043028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8690" y="1764187"/>
            <a:ext cx="8221823" cy="4519194"/>
          </a:xfrm>
          <a:ln/>
        </p:spPr>
        <p:txBody>
          <a:bodyPr/>
          <a:lstStyle/>
          <a:p>
            <a:pPr marL="506943" indent="-505504">
              <a:buSzPct val="45000"/>
              <a:buFont typeface="Wingdings" panose="05000000000000000000" pitchFamily="2" charset="2"/>
              <a:buChar char=""/>
              <a:tabLst>
                <a:tab pos="506943" algn="l"/>
                <a:tab pos="601995" algn="l"/>
                <a:tab pos="1009567" algn="l"/>
                <a:tab pos="1417137" algn="l"/>
                <a:tab pos="1824709" algn="l"/>
                <a:tab pos="2232279" algn="l"/>
                <a:tab pos="2639850" algn="l"/>
                <a:tab pos="3047421" algn="l"/>
                <a:tab pos="3454992" algn="l"/>
                <a:tab pos="3862563" algn="l"/>
                <a:tab pos="4270134" algn="l"/>
                <a:tab pos="4677705" algn="l"/>
                <a:tab pos="5085276" algn="l"/>
                <a:tab pos="5492847" algn="l"/>
                <a:tab pos="5900418" algn="l"/>
                <a:tab pos="6307988" algn="l"/>
                <a:tab pos="6715560" algn="l"/>
                <a:tab pos="7123130" algn="l"/>
                <a:tab pos="7530702" algn="l"/>
                <a:tab pos="7938272" algn="l"/>
                <a:tab pos="8345844" algn="l"/>
              </a:tabLst>
            </a:pPr>
            <a:r>
              <a:rPr lang="fi-FI" altLang="fi-FI" sz="2177" dirty="0">
                <a:cs typeface="TeXGyreTermes-Regular" charset="0"/>
              </a:rPr>
              <a:t>Helsingin eteläisen suurpiirin (mm. Etu-Töölö ja Taka-Töölö) ja keskisen suurpiirin (mm. Käpylä, Toukola, Alppiharju, Arabia) alueilla: </a:t>
            </a:r>
          </a:p>
          <a:p>
            <a:pPr marL="506943" indent="-505504">
              <a:buSzPct val="45000"/>
              <a:buNone/>
              <a:tabLst>
                <a:tab pos="506943" algn="l"/>
                <a:tab pos="601995" algn="l"/>
                <a:tab pos="1009567" algn="l"/>
                <a:tab pos="1417137" algn="l"/>
                <a:tab pos="1824709" algn="l"/>
                <a:tab pos="2232279" algn="l"/>
                <a:tab pos="2639850" algn="l"/>
                <a:tab pos="3047421" algn="l"/>
                <a:tab pos="3454992" algn="l"/>
                <a:tab pos="3862563" algn="l"/>
                <a:tab pos="4270134" algn="l"/>
                <a:tab pos="4677705" algn="l"/>
                <a:tab pos="5085276" algn="l"/>
                <a:tab pos="5492847" algn="l"/>
                <a:tab pos="5900418" algn="l"/>
                <a:tab pos="6307988" algn="l"/>
                <a:tab pos="6715560" algn="l"/>
                <a:tab pos="7123130" algn="l"/>
                <a:tab pos="7530702" algn="l"/>
                <a:tab pos="7938272" algn="l"/>
                <a:tab pos="8345844" algn="l"/>
              </a:tabLst>
            </a:pPr>
            <a:r>
              <a:rPr lang="fi-FI" altLang="fi-FI" sz="2177" u="sng" dirty="0">
                <a:cs typeface="TeXGyreTermes-Regular" charset="0"/>
              </a:rPr>
              <a:t>kantaväestön osuudet</a:t>
            </a:r>
            <a:r>
              <a:rPr lang="fi-FI" altLang="fi-FI" sz="2177" dirty="0">
                <a:cs typeface="TeXGyreTermes-Regular" charset="0"/>
              </a:rPr>
              <a:t> </a:t>
            </a:r>
            <a:r>
              <a:rPr lang="fi-FI" altLang="fi-FI" sz="2177" dirty="0" err="1">
                <a:cs typeface="TeXGyreTermes-Regular" charset="0"/>
              </a:rPr>
              <a:t>ARAvuokra</a:t>
            </a:r>
            <a:r>
              <a:rPr lang="fi-FI" altLang="fi-FI" sz="2177" dirty="0">
                <a:cs typeface="TeXGyreTermes-Regular" charset="0"/>
              </a:rPr>
              <a:t>-asuntojen asukkaista ovat monella alueella </a:t>
            </a:r>
            <a:r>
              <a:rPr lang="fi-FI" altLang="fi-FI" sz="2177" b="1" u="sng" dirty="0">
                <a:cs typeface="TeXGyreTermes-Regular" charset="0"/>
              </a:rPr>
              <a:t>yli 85 %</a:t>
            </a:r>
            <a:r>
              <a:rPr lang="fi-FI" altLang="fi-FI" sz="2177" dirty="0">
                <a:cs typeface="TeXGyreTermes-Regular" charset="0"/>
              </a:rPr>
              <a:t>.</a:t>
            </a:r>
          </a:p>
          <a:p>
            <a:pPr marL="506943" indent="-505504">
              <a:buSzPct val="45000"/>
              <a:buFont typeface="Wingdings" panose="05000000000000000000" pitchFamily="2" charset="2"/>
              <a:buChar char=""/>
              <a:tabLst>
                <a:tab pos="506943" algn="l"/>
                <a:tab pos="601995" algn="l"/>
                <a:tab pos="1009567" algn="l"/>
                <a:tab pos="1417137" algn="l"/>
                <a:tab pos="1824709" algn="l"/>
                <a:tab pos="2232279" algn="l"/>
                <a:tab pos="2639850" algn="l"/>
                <a:tab pos="3047421" algn="l"/>
                <a:tab pos="3454992" algn="l"/>
                <a:tab pos="3862563" algn="l"/>
                <a:tab pos="4270134" algn="l"/>
                <a:tab pos="4677705" algn="l"/>
                <a:tab pos="5085276" algn="l"/>
                <a:tab pos="5492847" algn="l"/>
                <a:tab pos="5900418" algn="l"/>
                <a:tab pos="6307988" algn="l"/>
                <a:tab pos="6715560" algn="l"/>
                <a:tab pos="7123130" algn="l"/>
                <a:tab pos="7530702" algn="l"/>
                <a:tab pos="7938272" algn="l"/>
                <a:tab pos="8345844" algn="l"/>
              </a:tabLst>
            </a:pPr>
            <a:r>
              <a:rPr lang="fi-FI" altLang="fi-FI" sz="2177" dirty="0">
                <a:cs typeface="TeXGyreTermes-Regular" charset="0"/>
              </a:rPr>
              <a:t>Näillä alueilla on muutenkin yleisesti vähän ARA-vuokra-asuntoja.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>
            <a:extLst>
              <a:ext uri="{FF2B5EF4-FFF2-40B4-BE49-F238E27FC236}">
                <a16:creationId xmlns:a16="http://schemas.microsoft.com/office/drawing/2014/main" id="{64C2DDDA-35C3-E468-291C-986E474330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0049" y="273630"/>
            <a:ext cx="8221823" cy="1137719"/>
          </a:xfrm>
          <a:ln/>
        </p:spPr>
        <p:txBody>
          <a:bodyPr/>
          <a:lstStyle/>
          <a:p>
            <a:pPr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fi-FI" altLang="fi-FI" sz="2994" u="sng"/>
              <a:t>Alueittainen yliedustus on uusissa ja vanhoissa vuokra-asunnoissa ARA-asuntoja vastaavaa</a:t>
            </a:r>
          </a:p>
        </p:txBody>
      </p:sp>
      <p:pic>
        <p:nvPicPr>
          <p:cNvPr id="28674" name="Picture 2">
            <a:extLst>
              <a:ext uri="{FF2B5EF4-FFF2-40B4-BE49-F238E27FC236}">
                <a16:creationId xmlns:a16="http://schemas.microsoft.com/office/drawing/2014/main" id="{8D9AF1B4-C6F4-FDB1-B672-BDAC23937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963" y="1697939"/>
            <a:ext cx="7431180" cy="1339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675" name="Picture 3">
            <a:extLst>
              <a:ext uri="{FF2B5EF4-FFF2-40B4-BE49-F238E27FC236}">
                <a16:creationId xmlns:a16="http://schemas.microsoft.com/office/drawing/2014/main" id="{6BD8C05A-106E-04AB-464C-CB6C151F8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963" y="3200017"/>
            <a:ext cx="7746574" cy="3395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>
            <a:extLst>
              <a:ext uri="{FF2B5EF4-FFF2-40B4-BE49-F238E27FC236}">
                <a16:creationId xmlns:a16="http://schemas.microsoft.com/office/drawing/2014/main" id="{31EA6FED-DF95-3143-35D6-F60D48D0CE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0049" y="273630"/>
            <a:ext cx="8221823" cy="1137719"/>
          </a:xfrm>
          <a:ln/>
        </p:spPr>
        <p:txBody>
          <a:bodyPr>
            <a:normAutofit fontScale="90000"/>
          </a:bodyPr>
          <a:lstStyle/>
          <a:p>
            <a:pPr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fi-FI" altLang="fi-FI" u="sng"/>
              <a:t>Yliedustus on suurempaa vanhoissa  kuin uusissa vuokra-asunnoissa</a:t>
            </a:r>
            <a:r>
              <a:rPr lang="fi-FI" altLang="fi-FI"/>
              <a:t>.</a:t>
            </a:r>
          </a:p>
        </p:txBody>
      </p:sp>
      <p:sp>
        <p:nvSpPr>
          <p:cNvPr id="29698" name="Rectangle 2">
            <a:extLst>
              <a:ext uri="{FF2B5EF4-FFF2-40B4-BE49-F238E27FC236}">
                <a16:creationId xmlns:a16="http://schemas.microsoft.com/office/drawing/2014/main" id="{459E7FDC-9CCB-614C-3A51-43AD6A0A8E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0049" y="1828993"/>
            <a:ext cx="8221823" cy="4941159"/>
          </a:xfrm>
          <a:ln/>
        </p:spPr>
        <p:txBody>
          <a:bodyPr/>
          <a:lstStyle/>
          <a:p>
            <a:pPr marL="506943" indent="-505504">
              <a:buSzPct val="45000"/>
              <a:buFont typeface="Wingdings" panose="05000000000000000000" pitchFamily="2" charset="2"/>
              <a:buChar char=""/>
              <a:tabLst>
                <a:tab pos="506943" algn="l"/>
                <a:tab pos="601995" algn="l"/>
                <a:tab pos="1009567" algn="l"/>
                <a:tab pos="1417137" algn="l"/>
                <a:tab pos="1824709" algn="l"/>
                <a:tab pos="2232279" algn="l"/>
                <a:tab pos="2639850" algn="l"/>
                <a:tab pos="3047421" algn="l"/>
                <a:tab pos="3454992" algn="l"/>
                <a:tab pos="3862563" algn="l"/>
                <a:tab pos="4270134" algn="l"/>
                <a:tab pos="4677705" algn="l"/>
                <a:tab pos="5085276" algn="l"/>
                <a:tab pos="5492847" algn="l"/>
                <a:tab pos="5900418" algn="l"/>
                <a:tab pos="6307988" algn="l"/>
                <a:tab pos="6715560" algn="l"/>
                <a:tab pos="7123130" algn="l"/>
                <a:tab pos="7530702" algn="l"/>
                <a:tab pos="7938272" algn="l"/>
                <a:tab pos="8345844" algn="l"/>
              </a:tabLst>
            </a:pPr>
            <a:r>
              <a:rPr lang="fi-FI" altLang="fi-FI"/>
              <a:t>Maahanmuuttajien yliedustus </a:t>
            </a:r>
            <a:r>
              <a:rPr lang="fi-FI" altLang="fi-FI" u="sng"/>
              <a:t>uusissa</a:t>
            </a:r>
            <a:r>
              <a:rPr lang="fi-FI" altLang="fi-FI"/>
              <a:t> vuokra-asunnoissa:</a:t>
            </a:r>
          </a:p>
          <a:p>
            <a:pPr marL="1065733" lvl="1" indent="-453657">
              <a:buSzPct val="45000"/>
              <a:buFont typeface="Wingdings" panose="05000000000000000000" pitchFamily="2" charset="2"/>
              <a:buChar char=""/>
              <a:tabLst>
                <a:tab pos="506943" algn="l"/>
                <a:tab pos="601995" algn="l"/>
                <a:tab pos="1009567" algn="l"/>
                <a:tab pos="1417137" algn="l"/>
                <a:tab pos="1824709" algn="l"/>
                <a:tab pos="2232279" algn="l"/>
                <a:tab pos="2639850" algn="l"/>
                <a:tab pos="3047421" algn="l"/>
                <a:tab pos="3454992" algn="l"/>
                <a:tab pos="3862563" algn="l"/>
                <a:tab pos="4270134" algn="l"/>
                <a:tab pos="4677705" algn="l"/>
                <a:tab pos="5085276" algn="l"/>
                <a:tab pos="5492847" algn="l"/>
                <a:tab pos="5900418" algn="l"/>
                <a:tab pos="6307988" algn="l"/>
                <a:tab pos="6715560" algn="l"/>
                <a:tab pos="7123130" algn="l"/>
                <a:tab pos="7530702" algn="l"/>
                <a:tab pos="7938272" algn="l"/>
                <a:tab pos="8345844" algn="l"/>
              </a:tabLst>
            </a:pPr>
            <a:r>
              <a:rPr lang="fi-FI" altLang="fi-FI"/>
              <a:t>Koko Helsinki: 1,35-kertainen.</a:t>
            </a:r>
          </a:p>
          <a:p>
            <a:pPr marL="1065733" lvl="1" indent="-453657">
              <a:buSzPct val="45000"/>
              <a:buFont typeface="Wingdings" panose="05000000000000000000" pitchFamily="2" charset="2"/>
              <a:buChar char=""/>
              <a:tabLst>
                <a:tab pos="506943" algn="l"/>
                <a:tab pos="601995" algn="l"/>
                <a:tab pos="1009567" algn="l"/>
                <a:tab pos="1417137" algn="l"/>
                <a:tab pos="1824709" algn="l"/>
                <a:tab pos="2232279" algn="l"/>
                <a:tab pos="2639850" algn="l"/>
                <a:tab pos="3047421" algn="l"/>
                <a:tab pos="3454992" algn="l"/>
                <a:tab pos="3862563" algn="l"/>
                <a:tab pos="4270134" algn="l"/>
                <a:tab pos="4677705" algn="l"/>
                <a:tab pos="5085276" algn="l"/>
                <a:tab pos="5492847" algn="l"/>
                <a:tab pos="5900418" algn="l"/>
                <a:tab pos="6307988" algn="l"/>
                <a:tab pos="6715560" algn="l"/>
                <a:tab pos="7123130" algn="l"/>
                <a:tab pos="7530702" algn="l"/>
                <a:tab pos="7938272" algn="l"/>
                <a:tab pos="8345844" algn="l"/>
              </a:tabLst>
            </a:pPr>
            <a:r>
              <a:rPr lang="fi-FI" altLang="fi-FI"/>
              <a:t>Koko Espoo: 1,50-kertainen.</a:t>
            </a:r>
          </a:p>
          <a:p>
            <a:pPr marL="1065733" lvl="1" indent="-453657">
              <a:buSzPct val="45000"/>
              <a:buFont typeface="Wingdings" panose="05000000000000000000" pitchFamily="2" charset="2"/>
              <a:buChar char=""/>
              <a:tabLst>
                <a:tab pos="506943" algn="l"/>
                <a:tab pos="601995" algn="l"/>
                <a:tab pos="1009567" algn="l"/>
                <a:tab pos="1417137" algn="l"/>
                <a:tab pos="1824709" algn="l"/>
                <a:tab pos="2232279" algn="l"/>
                <a:tab pos="2639850" algn="l"/>
                <a:tab pos="3047421" algn="l"/>
                <a:tab pos="3454992" algn="l"/>
                <a:tab pos="3862563" algn="l"/>
                <a:tab pos="4270134" algn="l"/>
                <a:tab pos="4677705" algn="l"/>
                <a:tab pos="5085276" algn="l"/>
                <a:tab pos="5492847" algn="l"/>
                <a:tab pos="5900418" algn="l"/>
                <a:tab pos="6307988" algn="l"/>
                <a:tab pos="6715560" algn="l"/>
                <a:tab pos="7123130" algn="l"/>
                <a:tab pos="7530702" algn="l"/>
                <a:tab pos="7938272" algn="l"/>
                <a:tab pos="8345844" algn="l"/>
              </a:tabLst>
            </a:pPr>
            <a:r>
              <a:rPr lang="fi-FI" altLang="fi-FI"/>
              <a:t>Koko Vantaa: 1,12-kertainen.</a:t>
            </a:r>
          </a:p>
          <a:p>
            <a:pPr marL="506943" indent="-505504">
              <a:buSzPct val="45000"/>
              <a:buFont typeface="Wingdings" panose="05000000000000000000" pitchFamily="2" charset="2"/>
              <a:buChar char=""/>
              <a:tabLst>
                <a:tab pos="506943" algn="l"/>
                <a:tab pos="601995" algn="l"/>
                <a:tab pos="1009567" algn="l"/>
                <a:tab pos="1417137" algn="l"/>
                <a:tab pos="1824709" algn="l"/>
                <a:tab pos="2232279" algn="l"/>
                <a:tab pos="2639850" algn="l"/>
                <a:tab pos="3047421" algn="l"/>
                <a:tab pos="3454992" algn="l"/>
                <a:tab pos="3862563" algn="l"/>
                <a:tab pos="4270134" algn="l"/>
                <a:tab pos="4677705" algn="l"/>
                <a:tab pos="5085276" algn="l"/>
                <a:tab pos="5492847" algn="l"/>
                <a:tab pos="5900418" algn="l"/>
                <a:tab pos="6307988" algn="l"/>
                <a:tab pos="6715560" algn="l"/>
                <a:tab pos="7123130" algn="l"/>
                <a:tab pos="7530702" algn="l"/>
                <a:tab pos="7938272" algn="l"/>
                <a:tab pos="8345844" algn="l"/>
              </a:tabLst>
            </a:pPr>
            <a:r>
              <a:rPr lang="fi-FI" altLang="fi-FI" u="sng"/>
              <a:t>Vanhoissa</a:t>
            </a:r>
            <a:r>
              <a:rPr lang="fi-FI" altLang="fi-FI"/>
              <a:t> vuokra-asunnoissa:</a:t>
            </a:r>
          </a:p>
          <a:p>
            <a:pPr marL="1065733" lvl="1" indent="-453657">
              <a:buSzPct val="45000"/>
              <a:buFont typeface="Wingdings" panose="05000000000000000000" pitchFamily="2" charset="2"/>
              <a:buChar char=""/>
              <a:tabLst>
                <a:tab pos="506943" algn="l"/>
                <a:tab pos="601995" algn="l"/>
                <a:tab pos="1009567" algn="l"/>
                <a:tab pos="1417137" algn="l"/>
                <a:tab pos="1824709" algn="l"/>
                <a:tab pos="2232279" algn="l"/>
                <a:tab pos="2639850" algn="l"/>
                <a:tab pos="3047421" algn="l"/>
                <a:tab pos="3454992" algn="l"/>
                <a:tab pos="3862563" algn="l"/>
                <a:tab pos="4270134" algn="l"/>
                <a:tab pos="4677705" algn="l"/>
                <a:tab pos="5085276" algn="l"/>
                <a:tab pos="5492847" algn="l"/>
                <a:tab pos="5900418" algn="l"/>
                <a:tab pos="6307988" algn="l"/>
                <a:tab pos="6715560" algn="l"/>
                <a:tab pos="7123130" algn="l"/>
                <a:tab pos="7530702" algn="l"/>
                <a:tab pos="7938272" algn="l"/>
                <a:tab pos="8345844" algn="l"/>
              </a:tabLst>
            </a:pPr>
            <a:r>
              <a:rPr lang="fi-FI" altLang="fi-FI"/>
              <a:t>Koko Helsinki: 1,63-kertainen.</a:t>
            </a:r>
          </a:p>
          <a:p>
            <a:pPr marL="1065733" lvl="1" indent="-453657">
              <a:buSzPct val="45000"/>
              <a:buFont typeface="Wingdings" panose="05000000000000000000" pitchFamily="2" charset="2"/>
              <a:buChar char=""/>
              <a:tabLst>
                <a:tab pos="506943" algn="l"/>
                <a:tab pos="601995" algn="l"/>
                <a:tab pos="1009567" algn="l"/>
                <a:tab pos="1417137" algn="l"/>
                <a:tab pos="1824709" algn="l"/>
                <a:tab pos="2232279" algn="l"/>
                <a:tab pos="2639850" algn="l"/>
                <a:tab pos="3047421" algn="l"/>
                <a:tab pos="3454992" algn="l"/>
                <a:tab pos="3862563" algn="l"/>
                <a:tab pos="4270134" algn="l"/>
                <a:tab pos="4677705" algn="l"/>
                <a:tab pos="5085276" algn="l"/>
                <a:tab pos="5492847" algn="l"/>
                <a:tab pos="5900418" algn="l"/>
                <a:tab pos="6307988" algn="l"/>
                <a:tab pos="6715560" algn="l"/>
                <a:tab pos="7123130" algn="l"/>
                <a:tab pos="7530702" algn="l"/>
                <a:tab pos="7938272" algn="l"/>
                <a:tab pos="8345844" algn="l"/>
              </a:tabLst>
            </a:pPr>
            <a:r>
              <a:rPr lang="fi-FI" altLang="fi-FI"/>
              <a:t>Koko Espoo: 2,05-kertainen.</a:t>
            </a:r>
          </a:p>
          <a:p>
            <a:pPr marL="1065733" lvl="1" indent="-453657">
              <a:buSzPct val="45000"/>
              <a:buFont typeface="Wingdings" panose="05000000000000000000" pitchFamily="2" charset="2"/>
              <a:buChar char=""/>
              <a:tabLst>
                <a:tab pos="506943" algn="l"/>
                <a:tab pos="601995" algn="l"/>
                <a:tab pos="1009567" algn="l"/>
                <a:tab pos="1417137" algn="l"/>
                <a:tab pos="1824709" algn="l"/>
                <a:tab pos="2232279" algn="l"/>
                <a:tab pos="2639850" algn="l"/>
                <a:tab pos="3047421" algn="l"/>
                <a:tab pos="3454992" algn="l"/>
                <a:tab pos="3862563" algn="l"/>
                <a:tab pos="4270134" algn="l"/>
                <a:tab pos="4677705" algn="l"/>
                <a:tab pos="5085276" algn="l"/>
                <a:tab pos="5492847" algn="l"/>
                <a:tab pos="5900418" algn="l"/>
                <a:tab pos="6307988" algn="l"/>
                <a:tab pos="6715560" algn="l"/>
                <a:tab pos="7123130" algn="l"/>
                <a:tab pos="7530702" algn="l"/>
                <a:tab pos="7938272" algn="l"/>
                <a:tab pos="8345844" algn="l"/>
              </a:tabLst>
            </a:pPr>
            <a:r>
              <a:rPr lang="fi-FI" altLang="fi-FI"/>
              <a:t>Koko Vantaa: 2,00-kertainen.</a:t>
            </a:r>
          </a:p>
          <a:p>
            <a:pPr marL="506943" indent="-505504">
              <a:buSzPct val="45000"/>
              <a:buNone/>
              <a:tabLst>
                <a:tab pos="506943" algn="l"/>
                <a:tab pos="601995" algn="l"/>
                <a:tab pos="1009567" algn="l"/>
                <a:tab pos="1417137" algn="l"/>
                <a:tab pos="1824709" algn="l"/>
                <a:tab pos="2232279" algn="l"/>
                <a:tab pos="2639850" algn="l"/>
                <a:tab pos="3047421" algn="l"/>
                <a:tab pos="3454992" algn="l"/>
                <a:tab pos="3862563" algn="l"/>
                <a:tab pos="4270134" algn="l"/>
                <a:tab pos="4677705" algn="l"/>
                <a:tab pos="5085276" algn="l"/>
                <a:tab pos="5492847" algn="l"/>
                <a:tab pos="5900418" algn="l"/>
                <a:tab pos="6307988" algn="l"/>
                <a:tab pos="6715560" algn="l"/>
                <a:tab pos="7123130" algn="l"/>
                <a:tab pos="7530702" algn="l"/>
                <a:tab pos="7938272" algn="l"/>
                <a:tab pos="8345844" algn="l"/>
              </a:tabLst>
            </a:pPr>
            <a:endParaRPr lang="fi-FI" altLang="fi-FI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>
            <a:extLst>
              <a:ext uri="{FF2B5EF4-FFF2-40B4-BE49-F238E27FC236}">
                <a16:creationId xmlns:a16="http://schemas.microsoft.com/office/drawing/2014/main" id="{DE121463-DF47-5630-A859-E8A44B864D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0049" y="273630"/>
            <a:ext cx="8221823" cy="1137719"/>
          </a:xfrm>
          <a:ln/>
        </p:spPr>
        <p:txBody>
          <a:bodyPr>
            <a:normAutofit fontScale="90000"/>
          </a:bodyPr>
          <a:lstStyle/>
          <a:p>
            <a:pPr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fi-FI" altLang="fi-FI" u="sng"/>
              <a:t>Osuudet uusien vuokra-asuntojen asukkaista vaihtelevat alueittain</a:t>
            </a:r>
          </a:p>
        </p:txBody>
      </p:sp>
      <p:sp>
        <p:nvSpPr>
          <p:cNvPr id="30722" name="Rectangle 2">
            <a:extLst>
              <a:ext uri="{FF2B5EF4-FFF2-40B4-BE49-F238E27FC236}">
                <a16:creationId xmlns:a16="http://schemas.microsoft.com/office/drawing/2014/main" id="{67CDDE47-BA2F-825E-0775-2D64C369AC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0049" y="1764186"/>
            <a:ext cx="8221823" cy="4560958"/>
          </a:xfrm>
          <a:ln/>
        </p:spPr>
        <p:txBody>
          <a:bodyPr/>
          <a:lstStyle/>
          <a:p>
            <a:pPr marL="506943" indent="-505504">
              <a:buSzPct val="45000"/>
              <a:buFont typeface="Wingdings" panose="05000000000000000000" pitchFamily="2" charset="2"/>
              <a:buChar char=""/>
              <a:tabLst>
                <a:tab pos="506943" algn="l"/>
                <a:tab pos="601995" algn="l"/>
                <a:tab pos="1009567" algn="l"/>
                <a:tab pos="1417137" algn="l"/>
                <a:tab pos="1824709" algn="l"/>
                <a:tab pos="2232279" algn="l"/>
                <a:tab pos="2639850" algn="l"/>
                <a:tab pos="3047421" algn="l"/>
                <a:tab pos="3454992" algn="l"/>
                <a:tab pos="3862563" algn="l"/>
                <a:tab pos="4270134" algn="l"/>
                <a:tab pos="4677705" algn="l"/>
                <a:tab pos="5085276" algn="l"/>
                <a:tab pos="5492847" algn="l"/>
                <a:tab pos="5900418" algn="l"/>
                <a:tab pos="6307988" algn="l"/>
                <a:tab pos="6715560" algn="l"/>
                <a:tab pos="7123130" algn="l"/>
                <a:tab pos="7530702" algn="l"/>
                <a:tab pos="7938272" algn="l"/>
                <a:tab pos="8345844" algn="l"/>
              </a:tabLst>
            </a:pPr>
            <a:r>
              <a:rPr lang="fi-FI" altLang="fi-FI" u="sng"/>
              <a:t>Helsinki</a:t>
            </a:r>
            <a:r>
              <a:rPr lang="fi-FI" altLang="fi-FI"/>
              <a:t> (oppilaaksiottoalueet):</a:t>
            </a:r>
          </a:p>
          <a:p>
            <a:pPr marL="1065733" lvl="1" indent="-453657">
              <a:buSzPct val="45000"/>
              <a:buFont typeface="Wingdings" panose="05000000000000000000" pitchFamily="2" charset="2"/>
              <a:buChar char=""/>
              <a:tabLst>
                <a:tab pos="506943" algn="l"/>
                <a:tab pos="601995" algn="l"/>
                <a:tab pos="1009567" algn="l"/>
                <a:tab pos="1417137" algn="l"/>
                <a:tab pos="1824709" algn="l"/>
                <a:tab pos="2232279" algn="l"/>
                <a:tab pos="2639850" algn="l"/>
                <a:tab pos="3047421" algn="l"/>
                <a:tab pos="3454992" algn="l"/>
                <a:tab pos="3862563" algn="l"/>
                <a:tab pos="4270134" algn="l"/>
                <a:tab pos="4677705" algn="l"/>
                <a:tab pos="5085276" algn="l"/>
                <a:tab pos="5492847" algn="l"/>
                <a:tab pos="5900418" algn="l"/>
                <a:tab pos="6307988" algn="l"/>
                <a:tab pos="6715560" algn="l"/>
                <a:tab pos="7123130" algn="l"/>
                <a:tab pos="7530702" algn="l"/>
                <a:tab pos="7938272" algn="l"/>
                <a:tab pos="8345844" algn="l"/>
              </a:tabLst>
            </a:pPr>
            <a:r>
              <a:rPr lang="fi-FI" altLang="fi-FI"/>
              <a:t>Vesalan koulu (Mellunkylä): 69,1 %.</a:t>
            </a:r>
          </a:p>
          <a:p>
            <a:pPr marL="1065733" lvl="1" indent="-453657">
              <a:buSzPct val="45000"/>
              <a:buFont typeface="Wingdings" panose="05000000000000000000" pitchFamily="2" charset="2"/>
              <a:buChar char=""/>
              <a:tabLst>
                <a:tab pos="506943" algn="l"/>
                <a:tab pos="601995" algn="l"/>
                <a:tab pos="1009567" algn="l"/>
                <a:tab pos="1417137" algn="l"/>
                <a:tab pos="1824709" algn="l"/>
                <a:tab pos="2232279" algn="l"/>
                <a:tab pos="2639850" algn="l"/>
                <a:tab pos="3047421" algn="l"/>
                <a:tab pos="3454992" algn="l"/>
                <a:tab pos="3862563" algn="l"/>
                <a:tab pos="4270134" algn="l"/>
                <a:tab pos="4677705" algn="l"/>
                <a:tab pos="5085276" algn="l"/>
                <a:tab pos="5492847" algn="l"/>
                <a:tab pos="5900418" algn="l"/>
                <a:tab pos="6307988" algn="l"/>
                <a:tab pos="6715560" algn="l"/>
                <a:tab pos="7123130" algn="l"/>
                <a:tab pos="7530702" algn="l"/>
                <a:tab pos="7938272" algn="l"/>
                <a:tab pos="8345844" algn="l"/>
              </a:tabLst>
            </a:pPr>
            <a:r>
              <a:rPr lang="fi-FI" altLang="fi-FI"/>
              <a:t>Arabian koulu: 13,5 %.</a:t>
            </a:r>
          </a:p>
          <a:p>
            <a:pPr marL="506943" indent="-505504">
              <a:buSzPct val="45000"/>
              <a:buFont typeface="Wingdings" panose="05000000000000000000" pitchFamily="2" charset="2"/>
              <a:buChar char=""/>
              <a:tabLst>
                <a:tab pos="506943" algn="l"/>
                <a:tab pos="601995" algn="l"/>
                <a:tab pos="1009567" algn="l"/>
                <a:tab pos="1417137" algn="l"/>
                <a:tab pos="1824709" algn="l"/>
                <a:tab pos="2232279" algn="l"/>
                <a:tab pos="2639850" algn="l"/>
                <a:tab pos="3047421" algn="l"/>
                <a:tab pos="3454992" algn="l"/>
                <a:tab pos="3862563" algn="l"/>
                <a:tab pos="4270134" algn="l"/>
                <a:tab pos="4677705" algn="l"/>
                <a:tab pos="5085276" algn="l"/>
                <a:tab pos="5492847" algn="l"/>
                <a:tab pos="5900418" algn="l"/>
                <a:tab pos="6307988" algn="l"/>
                <a:tab pos="6715560" algn="l"/>
                <a:tab pos="7123130" algn="l"/>
                <a:tab pos="7530702" algn="l"/>
                <a:tab pos="7938272" algn="l"/>
                <a:tab pos="8345844" algn="l"/>
              </a:tabLst>
            </a:pPr>
            <a:r>
              <a:rPr lang="fi-FI" altLang="fi-FI" u="sng"/>
              <a:t>Espoo</a:t>
            </a:r>
            <a:r>
              <a:rPr lang="fi-FI" altLang="fi-FI"/>
              <a:t> (kaupunginosat):</a:t>
            </a:r>
          </a:p>
          <a:p>
            <a:pPr marL="1065733" lvl="1" indent="-453657">
              <a:buSzPct val="45000"/>
              <a:buFont typeface="Wingdings" panose="05000000000000000000" pitchFamily="2" charset="2"/>
              <a:buChar char=""/>
              <a:tabLst>
                <a:tab pos="506943" algn="l"/>
                <a:tab pos="601995" algn="l"/>
                <a:tab pos="1009567" algn="l"/>
                <a:tab pos="1417137" algn="l"/>
                <a:tab pos="1824709" algn="l"/>
                <a:tab pos="2232279" algn="l"/>
                <a:tab pos="2639850" algn="l"/>
                <a:tab pos="3047421" algn="l"/>
                <a:tab pos="3454992" algn="l"/>
                <a:tab pos="3862563" algn="l"/>
                <a:tab pos="4270134" algn="l"/>
                <a:tab pos="4677705" algn="l"/>
                <a:tab pos="5085276" algn="l"/>
                <a:tab pos="5492847" algn="l"/>
                <a:tab pos="5900418" algn="l"/>
                <a:tab pos="6307988" algn="l"/>
                <a:tab pos="6715560" algn="l"/>
                <a:tab pos="7123130" algn="l"/>
                <a:tab pos="7530702" algn="l"/>
                <a:tab pos="7938272" algn="l"/>
                <a:tab pos="8345844" algn="l"/>
              </a:tabLst>
            </a:pPr>
            <a:r>
              <a:rPr lang="fi-FI" altLang="fi-FI"/>
              <a:t>Espoon keskus: 50,6 %.</a:t>
            </a:r>
          </a:p>
          <a:p>
            <a:pPr marL="1065733" lvl="1" indent="-453657">
              <a:buSzPct val="45000"/>
              <a:buFont typeface="Wingdings" panose="05000000000000000000" pitchFamily="2" charset="2"/>
              <a:buChar char=""/>
              <a:tabLst>
                <a:tab pos="506943" algn="l"/>
                <a:tab pos="601995" algn="l"/>
                <a:tab pos="1009567" algn="l"/>
                <a:tab pos="1417137" algn="l"/>
                <a:tab pos="1824709" algn="l"/>
                <a:tab pos="2232279" algn="l"/>
                <a:tab pos="2639850" algn="l"/>
                <a:tab pos="3047421" algn="l"/>
                <a:tab pos="3454992" algn="l"/>
                <a:tab pos="3862563" algn="l"/>
                <a:tab pos="4270134" algn="l"/>
                <a:tab pos="4677705" algn="l"/>
                <a:tab pos="5085276" algn="l"/>
                <a:tab pos="5492847" algn="l"/>
                <a:tab pos="5900418" algn="l"/>
                <a:tab pos="6307988" algn="l"/>
                <a:tab pos="6715560" algn="l"/>
                <a:tab pos="7123130" algn="l"/>
                <a:tab pos="7530702" algn="l"/>
                <a:tab pos="7938272" algn="l"/>
                <a:tab pos="8345844" algn="l"/>
              </a:tabLst>
            </a:pPr>
            <a:r>
              <a:rPr lang="fi-FI" altLang="fi-FI"/>
              <a:t>Henttaa: 44,9 %.</a:t>
            </a:r>
          </a:p>
          <a:p>
            <a:pPr marL="506943" indent="-505504">
              <a:buSzPct val="45000"/>
              <a:buFont typeface="Wingdings" panose="05000000000000000000" pitchFamily="2" charset="2"/>
              <a:buChar char=""/>
              <a:tabLst>
                <a:tab pos="506943" algn="l"/>
                <a:tab pos="601995" algn="l"/>
                <a:tab pos="1009567" algn="l"/>
                <a:tab pos="1417137" algn="l"/>
                <a:tab pos="1824709" algn="l"/>
                <a:tab pos="2232279" algn="l"/>
                <a:tab pos="2639850" algn="l"/>
                <a:tab pos="3047421" algn="l"/>
                <a:tab pos="3454992" algn="l"/>
                <a:tab pos="3862563" algn="l"/>
                <a:tab pos="4270134" algn="l"/>
                <a:tab pos="4677705" algn="l"/>
                <a:tab pos="5085276" algn="l"/>
                <a:tab pos="5492847" algn="l"/>
                <a:tab pos="5900418" algn="l"/>
                <a:tab pos="6307988" algn="l"/>
                <a:tab pos="6715560" algn="l"/>
                <a:tab pos="7123130" algn="l"/>
                <a:tab pos="7530702" algn="l"/>
                <a:tab pos="7938272" algn="l"/>
                <a:tab pos="8345844" algn="l"/>
              </a:tabLst>
            </a:pPr>
            <a:r>
              <a:rPr lang="fi-FI" altLang="fi-FI" u="sng"/>
              <a:t>Vantaa</a:t>
            </a:r>
            <a:r>
              <a:rPr lang="fi-FI" altLang="fi-FI"/>
              <a:t> (kaupunginosat):</a:t>
            </a:r>
          </a:p>
          <a:p>
            <a:pPr marL="1065733" lvl="1" indent="-453657">
              <a:buSzPct val="45000"/>
              <a:buFont typeface="Wingdings" panose="05000000000000000000" pitchFamily="2" charset="2"/>
              <a:buChar char=""/>
              <a:tabLst>
                <a:tab pos="506943" algn="l"/>
                <a:tab pos="601995" algn="l"/>
                <a:tab pos="1009567" algn="l"/>
                <a:tab pos="1417137" algn="l"/>
                <a:tab pos="1824709" algn="l"/>
                <a:tab pos="2232279" algn="l"/>
                <a:tab pos="2639850" algn="l"/>
                <a:tab pos="3047421" algn="l"/>
                <a:tab pos="3454992" algn="l"/>
                <a:tab pos="3862563" algn="l"/>
                <a:tab pos="4270134" algn="l"/>
                <a:tab pos="4677705" algn="l"/>
                <a:tab pos="5085276" algn="l"/>
                <a:tab pos="5492847" algn="l"/>
                <a:tab pos="5900418" algn="l"/>
                <a:tab pos="6307988" algn="l"/>
                <a:tab pos="6715560" algn="l"/>
                <a:tab pos="7123130" algn="l"/>
                <a:tab pos="7530702" algn="l"/>
                <a:tab pos="7938272" algn="l"/>
                <a:tab pos="8345844" algn="l"/>
              </a:tabLst>
            </a:pPr>
            <a:r>
              <a:rPr lang="fi-FI" altLang="fi-FI"/>
              <a:t>Kivistö: 34,3 %.</a:t>
            </a:r>
          </a:p>
          <a:p>
            <a:pPr marL="1065733" lvl="1" indent="-453657">
              <a:buSzPct val="45000"/>
              <a:buFont typeface="Wingdings" panose="05000000000000000000" pitchFamily="2" charset="2"/>
              <a:buChar char=""/>
              <a:tabLst>
                <a:tab pos="506943" algn="l"/>
                <a:tab pos="601995" algn="l"/>
                <a:tab pos="1009567" algn="l"/>
                <a:tab pos="1417137" algn="l"/>
                <a:tab pos="1824709" algn="l"/>
                <a:tab pos="2232279" algn="l"/>
                <a:tab pos="2639850" algn="l"/>
                <a:tab pos="3047421" algn="l"/>
                <a:tab pos="3454992" algn="l"/>
                <a:tab pos="3862563" algn="l"/>
                <a:tab pos="4270134" algn="l"/>
                <a:tab pos="4677705" algn="l"/>
                <a:tab pos="5085276" algn="l"/>
                <a:tab pos="5492847" algn="l"/>
                <a:tab pos="5900418" algn="l"/>
                <a:tab pos="6307988" algn="l"/>
                <a:tab pos="6715560" algn="l"/>
                <a:tab pos="7123130" algn="l"/>
                <a:tab pos="7530702" algn="l"/>
                <a:tab pos="7938272" algn="l"/>
                <a:tab pos="8345844" algn="l"/>
              </a:tabLst>
            </a:pPr>
            <a:r>
              <a:rPr lang="fi-FI" altLang="fi-FI"/>
              <a:t>Tikkurila: 18,7 %.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>
            <a:extLst>
              <a:ext uri="{FF2B5EF4-FFF2-40B4-BE49-F238E27FC236}">
                <a16:creationId xmlns:a16="http://schemas.microsoft.com/office/drawing/2014/main" id="{E85BED44-CC9B-F09C-B2E7-529FB4DEA2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0049" y="0"/>
            <a:ext cx="8221823" cy="1411349"/>
          </a:xfrm>
          <a:ln/>
        </p:spPr>
        <p:txBody>
          <a:bodyPr/>
          <a:lstStyle/>
          <a:p>
            <a:pPr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fi-FI" altLang="fi-FI" u="sng" dirty="0"/>
              <a:t>Mitä julkaisemme nyt?</a:t>
            </a:r>
          </a:p>
        </p:txBody>
      </p:sp>
      <p:sp>
        <p:nvSpPr>
          <p:cNvPr id="4098" name="Rectangle 2">
            <a:extLst>
              <a:ext uri="{FF2B5EF4-FFF2-40B4-BE49-F238E27FC236}">
                <a16:creationId xmlns:a16="http://schemas.microsoft.com/office/drawing/2014/main" id="{3F4E4E02-1BE4-5235-4819-54D54FD397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75520" y="1000951"/>
            <a:ext cx="8221823" cy="5949264"/>
          </a:xfrm>
          <a:ln/>
        </p:spPr>
        <p:txBody>
          <a:bodyPr/>
          <a:lstStyle/>
          <a:p>
            <a:pPr marL="506943" indent="-505504">
              <a:buSzPct val="45000"/>
              <a:buFont typeface="Wingdings" panose="05000000000000000000" pitchFamily="2" charset="2"/>
              <a:buChar char=""/>
              <a:tabLst>
                <a:tab pos="506943" algn="l"/>
                <a:tab pos="601995" algn="l"/>
                <a:tab pos="1009567" algn="l"/>
                <a:tab pos="1417137" algn="l"/>
                <a:tab pos="1824709" algn="l"/>
                <a:tab pos="2232279" algn="l"/>
                <a:tab pos="2639850" algn="l"/>
                <a:tab pos="3047421" algn="l"/>
                <a:tab pos="3454992" algn="l"/>
                <a:tab pos="3862563" algn="l"/>
                <a:tab pos="4270134" algn="l"/>
                <a:tab pos="4677705" algn="l"/>
                <a:tab pos="5085276" algn="l"/>
                <a:tab pos="5492847" algn="l"/>
                <a:tab pos="5900418" algn="l"/>
                <a:tab pos="6307988" algn="l"/>
                <a:tab pos="6715560" algn="l"/>
                <a:tab pos="7123130" algn="l"/>
                <a:tab pos="7530702" algn="l"/>
                <a:tab pos="7938272" algn="l"/>
                <a:tab pos="8345844" algn="l"/>
              </a:tabLst>
            </a:pPr>
            <a:r>
              <a:rPr lang="fi-FI" altLang="fi-FI" sz="2722" dirty="0"/>
              <a:t>Maahanmuuton aluekohtaiset tilastotiedot PK-seudulla:</a:t>
            </a:r>
          </a:p>
          <a:p>
            <a:pPr marL="1065733" lvl="1" indent="-453657">
              <a:buSzPct val="45000"/>
              <a:buFont typeface="Wingdings" panose="05000000000000000000" pitchFamily="2" charset="2"/>
              <a:buChar char=""/>
              <a:tabLst>
                <a:tab pos="506943" algn="l"/>
                <a:tab pos="601995" algn="l"/>
                <a:tab pos="1009567" algn="l"/>
                <a:tab pos="1417137" algn="l"/>
                <a:tab pos="1824709" algn="l"/>
                <a:tab pos="2232279" algn="l"/>
                <a:tab pos="2639850" algn="l"/>
                <a:tab pos="3047421" algn="l"/>
                <a:tab pos="3454992" algn="l"/>
                <a:tab pos="3862563" algn="l"/>
                <a:tab pos="4270134" algn="l"/>
                <a:tab pos="4677705" algn="l"/>
                <a:tab pos="5085276" algn="l"/>
                <a:tab pos="5492847" algn="l"/>
                <a:tab pos="5900418" algn="l"/>
                <a:tab pos="6307988" algn="l"/>
                <a:tab pos="6715560" algn="l"/>
                <a:tab pos="7123130" algn="l"/>
                <a:tab pos="7530702" algn="l"/>
                <a:tab pos="7938272" algn="l"/>
                <a:tab pos="8345844" algn="l"/>
              </a:tabLst>
            </a:pPr>
            <a:r>
              <a:rPr lang="fi-FI" altLang="fi-FI" sz="2268" dirty="0"/>
              <a:t>Helsingin osalta oppilaaksiottoalueittain.</a:t>
            </a:r>
          </a:p>
          <a:p>
            <a:pPr marL="1065733" lvl="1" indent="-453657">
              <a:buSzPct val="45000"/>
              <a:buFont typeface="Wingdings" panose="05000000000000000000" pitchFamily="2" charset="2"/>
              <a:buChar char=""/>
              <a:tabLst>
                <a:tab pos="506943" algn="l"/>
                <a:tab pos="601995" algn="l"/>
                <a:tab pos="1009567" algn="l"/>
                <a:tab pos="1417137" algn="l"/>
                <a:tab pos="1824709" algn="l"/>
                <a:tab pos="2232279" algn="l"/>
                <a:tab pos="2639850" algn="l"/>
                <a:tab pos="3047421" algn="l"/>
                <a:tab pos="3454992" algn="l"/>
                <a:tab pos="3862563" algn="l"/>
                <a:tab pos="4270134" algn="l"/>
                <a:tab pos="4677705" algn="l"/>
                <a:tab pos="5085276" algn="l"/>
                <a:tab pos="5492847" algn="l"/>
                <a:tab pos="5900418" algn="l"/>
                <a:tab pos="6307988" algn="l"/>
                <a:tab pos="6715560" algn="l"/>
                <a:tab pos="7123130" algn="l"/>
                <a:tab pos="7530702" algn="l"/>
                <a:tab pos="7938272" algn="l"/>
                <a:tab pos="8345844" algn="l"/>
              </a:tabLst>
            </a:pPr>
            <a:r>
              <a:rPr lang="fi-FI" altLang="fi-FI" sz="2268" dirty="0"/>
              <a:t>Espoon ja Vantaan tulokset kaupunginosittain.</a:t>
            </a:r>
          </a:p>
          <a:p>
            <a:pPr marL="1065733" lvl="1" indent="-453657">
              <a:buSzPct val="45000"/>
              <a:buNone/>
              <a:tabLst>
                <a:tab pos="506943" algn="l"/>
                <a:tab pos="601995" algn="l"/>
                <a:tab pos="1009567" algn="l"/>
                <a:tab pos="1417137" algn="l"/>
                <a:tab pos="1824709" algn="l"/>
                <a:tab pos="2232279" algn="l"/>
                <a:tab pos="2639850" algn="l"/>
                <a:tab pos="3047421" algn="l"/>
                <a:tab pos="3454992" algn="l"/>
                <a:tab pos="3862563" algn="l"/>
                <a:tab pos="4270134" algn="l"/>
                <a:tab pos="4677705" algn="l"/>
                <a:tab pos="5085276" algn="l"/>
                <a:tab pos="5492847" algn="l"/>
                <a:tab pos="5900418" algn="l"/>
                <a:tab pos="6307988" algn="l"/>
                <a:tab pos="6715560" algn="l"/>
                <a:tab pos="7123130" algn="l"/>
                <a:tab pos="7530702" algn="l"/>
                <a:tab pos="7938272" algn="l"/>
                <a:tab pos="8345844" algn="l"/>
              </a:tabLst>
            </a:pPr>
            <a:endParaRPr lang="fi-FI" altLang="fi-FI" sz="1089" dirty="0"/>
          </a:p>
          <a:p>
            <a:pPr marL="506943" indent="-505504">
              <a:buSzPct val="45000"/>
              <a:buFont typeface="Wingdings" panose="05000000000000000000" pitchFamily="2" charset="2"/>
              <a:buChar char=""/>
              <a:tabLst>
                <a:tab pos="506943" algn="l"/>
                <a:tab pos="601995" algn="l"/>
                <a:tab pos="1009567" algn="l"/>
                <a:tab pos="1417137" algn="l"/>
                <a:tab pos="1824709" algn="l"/>
                <a:tab pos="2232279" algn="l"/>
                <a:tab pos="2639850" algn="l"/>
                <a:tab pos="3047421" algn="l"/>
                <a:tab pos="3454992" algn="l"/>
                <a:tab pos="3862563" algn="l"/>
                <a:tab pos="4270134" algn="l"/>
                <a:tab pos="4677705" algn="l"/>
                <a:tab pos="5085276" algn="l"/>
                <a:tab pos="5492847" algn="l"/>
                <a:tab pos="5900418" algn="l"/>
                <a:tab pos="6307988" algn="l"/>
                <a:tab pos="6715560" algn="l"/>
                <a:tab pos="7123130" algn="l"/>
                <a:tab pos="7530702" algn="l"/>
                <a:tab pos="7938272" algn="l"/>
                <a:tab pos="8345844" algn="l"/>
              </a:tabLst>
            </a:pPr>
            <a:r>
              <a:rPr lang="fi-FI" altLang="fi-FI" sz="2722" dirty="0"/>
              <a:t>Lähde: Tilastokeskuksen rekisteriaineistot.</a:t>
            </a:r>
          </a:p>
          <a:p>
            <a:pPr marL="506943" indent="-505504">
              <a:buSzPct val="45000"/>
              <a:buFont typeface="Wingdings" panose="05000000000000000000" pitchFamily="2" charset="2"/>
              <a:buChar char=""/>
              <a:tabLst>
                <a:tab pos="506943" algn="l"/>
                <a:tab pos="601995" algn="l"/>
                <a:tab pos="1009567" algn="l"/>
                <a:tab pos="1417137" algn="l"/>
                <a:tab pos="1824709" algn="l"/>
                <a:tab pos="2232279" algn="l"/>
                <a:tab pos="2639850" algn="l"/>
                <a:tab pos="3047421" algn="l"/>
                <a:tab pos="3454992" algn="l"/>
                <a:tab pos="3862563" algn="l"/>
                <a:tab pos="4270134" algn="l"/>
                <a:tab pos="4677705" algn="l"/>
                <a:tab pos="5085276" algn="l"/>
                <a:tab pos="5492847" algn="l"/>
                <a:tab pos="5900418" algn="l"/>
                <a:tab pos="6307988" algn="l"/>
                <a:tab pos="6715560" algn="l"/>
                <a:tab pos="7123130" algn="l"/>
                <a:tab pos="7530702" algn="l"/>
                <a:tab pos="7938272" algn="l"/>
                <a:tab pos="8345844" algn="l"/>
              </a:tabLst>
            </a:pPr>
            <a:r>
              <a:rPr lang="fi-FI" altLang="fi-FI" sz="2631" dirty="0"/>
              <a:t>Keskeiset tilastot: eri maahanmuuttajaryhmät vs. suomalainen kantaväestö:</a:t>
            </a:r>
          </a:p>
          <a:p>
            <a:pPr marL="1065733" lvl="1" indent="-453657">
              <a:buSzPct val="45000"/>
              <a:buFont typeface="Wingdings" panose="05000000000000000000" pitchFamily="2" charset="2"/>
              <a:buChar char=""/>
              <a:tabLst>
                <a:tab pos="506943" algn="l"/>
                <a:tab pos="601995" algn="l"/>
                <a:tab pos="1009567" algn="l"/>
                <a:tab pos="1417137" algn="l"/>
                <a:tab pos="1824709" algn="l"/>
                <a:tab pos="2232279" algn="l"/>
                <a:tab pos="2639850" algn="l"/>
                <a:tab pos="3047421" algn="l"/>
                <a:tab pos="3454992" algn="l"/>
                <a:tab pos="3862563" algn="l"/>
                <a:tab pos="4270134" algn="l"/>
                <a:tab pos="4677705" algn="l"/>
                <a:tab pos="5085276" algn="l"/>
                <a:tab pos="5492847" algn="l"/>
                <a:tab pos="5900418" algn="l"/>
                <a:tab pos="6307988" algn="l"/>
                <a:tab pos="6715560" algn="l"/>
                <a:tab pos="7123130" algn="l"/>
                <a:tab pos="7530702" algn="l"/>
                <a:tab pos="7938272" algn="l"/>
                <a:tab pos="8345844" algn="l"/>
              </a:tabLst>
            </a:pPr>
            <a:r>
              <a:rPr lang="fi-FI" altLang="fi-FI" sz="2177" dirty="0"/>
              <a:t>Väestöosuuksien nopeat muutokset v. 1990–2020.</a:t>
            </a:r>
          </a:p>
          <a:p>
            <a:pPr marL="1065733" lvl="1" indent="-453657">
              <a:buSzPct val="45000"/>
              <a:buFont typeface="Wingdings" panose="05000000000000000000" pitchFamily="2" charset="2"/>
              <a:buChar char=""/>
              <a:tabLst>
                <a:tab pos="506943" algn="l"/>
                <a:tab pos="601995" algn="l"/>
                <a:tab pos="1009567" algn="l"/>
                <a:tab pos="1417137" algn="l"/>
                <a:tab pos="1824709" algn="l"/>
                <a:tab pos="2232279" algn="l"/>
                <a:tab pos="2639850" algn="l"/>
                <a:tab pos="3047421" algn="l"/>
                <a:tab pos="3454992" algn="l"/>
                <a:tab pos="3862563" algn="l"/>
                <a:tab pos="4270134" algn="l"/>
                <a:tab pos="4677705" algn="l"/>
                <a:tab pos="5085276" algn="l"/>
                <a:tab pos="5492847" algn="l"/>
                <a:tab pos="5900418" algn="l"/>
                <a:tab pos="6307988" algn="l"/>
                <a:tab pos="6715560" algn="l"/>
                <a:tab pos="7123130" algn="l"/>
                <a:tab pos="7530702" algn="l"/>
                <a:tab pos="7938272" algn="l"/>
                <a:tab pos="8345844" algn="l"/>
              </a:tabLst>
            </a:pPr>
            <a:r>
              <a:rPr lang="fi-FI" altLang="fi-FI" sz="2177" dirty="0"/>
              <a:t>Asuminen kaupunkien vuokra-asunnoissa ja muissa uusissa ja vanhoissa vuokra-asunnoissa.</a:t>
            </a:r>
          </a:p>
          <a:p>
            <a:pPr marL="1065733" lvl="1" indent="-453657">
              <a:buSzPct val="45000"/>
              <a:buFont typeface="Wingdings" panose="05000000000000000000" pitchFamily="2" charset="2"/>
              <a:buChar char=""/>
              <a:tabLst>
                <a:tab pos="506943" algn="l"/>
                <a:tab pos="601995" algn="l"/>
                <a:tab pos="1009567" algn="l"/>
                <a:tab pos="1417137" algn="l"/>
                <a:tab pos="1824709" algn="l"/>
                <a:tab pos="2232279" algn="l"/>
                <a:tab pos="2639850" algn="l"/>
                <a:tab pos="3047421" algn="l"/>
                <a:tab pos="3454992" algn="l"/>
                <a:tab pos="3862563" algn="l"/>
                <a:tab pos="4270134" algn="l"/>
                <a:tab pos="4677705" algn="l"/>
                <a:tab pos="5085276" algn="l"/>
                <a:tab pos="5492847" algn="l"/>
                <a:tab pos="5900418" algn="l"/>
                <a:tab pos="6307988" algn="l"/>
                <a:tab pos="6715560" algn="l"/>
                <a:tab pos="7123130" algn="l"/>
                <a:tab pos="7530702" algn="l"/>
                <a:tab pos="7938272" algn="l"/>
                <a:tab pos="8345844" algn="l"/>
              </a:tabLst>
            </a:pPr>
            <a:r>
              <a:rPr lang="fi-FI" altLang="fi-FI" sz="2177" dirty="0"/>
              <a:t>Saadut sosiaalietuudet, keskipalkat, työllisyysasteet, hyvät ja huonot veronmaksajat.</a:t>
            </a:r>
          </a:p>
          <a:p>
            <a:pPr marL="506943" indent="-505504">
              <a:buSzPct val="45000"/>
              <a:buNone/>
              <a:tabLst>
                <a:tab pos="506943" algn="l"/>
                <a:tab pos="601995" algn="l"/>
                <a:tab pos="1009567" algn="l"/>
                <a:tab pos="1417137" algn="l"/>
                <a:tab pos="1824709" algn="l"/>
                <a:tab pos="2232279" algn="l"/>
                <a:tab pos="2639850" algn="l"/>
                <a:tab pos="3047421" algn="l"/>
                <a:tab pos="3454992" algn="l"/>
                <a:tab pos="3862563" algn="l"/>
                <a:tab pos="4270134" algn="l"/>
                <a:tab pos="4677705" algn="l"/>
                <a:tab pos="5085276" algn="l"/>
                <a:tab pos="5492847" algn="l"/>
                <a:tab pos="5900418" algn="l"/>
                <a:tab pos="6307988" algn="l"/>
                <a:tab pos="6715560" algn="l"/>
                <a:tab pos="7123130" algn="l"/>
                <a:tab pos="7530702" algn="l"/>
                <a:tab pos="7938272" algn="l"/>
                <a:tab pos="8345844" algn="l"/>
              </a:tabLst>
            </a:pPr>
            <a:endParaRPr lang="fi-FI" altLang="fi-FI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>
            <a:extLst>
              <a:ext uri="{FF2B5EF4-FFF2-40B4-BE49-F238E27FC236}">
                <a16:creationId xmlns:a16="http://schemas.microsoft.com/office/drawing/2014/main" id="{E84BE32D-E4DD-79BD-AF97-DA866E95FA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0049" y="273630"/>
            <a:ext cx="8221823" cy="1137719"/>
          </a:xfrm>
          <a:ln/>
        </p:spPr>
        <p:txBody>
          <a:bodyPr>
            <a:normAutofit fontScale="90000"/>
          </a:bodyPr>
          <a:lstStyle/>
          <a:p>
            <a:pPr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fi-FI" altLang="fi-FI" u="sng"/>
              <a:t>Osuudet vanhojen vuokra-asuntojen asukkaista vaihtelevat alueittain</a:t>
            </a:r>
          </a:p>
        </p:txBody>
      </p:sp>
      <p:sp>
        <p:nvSpPr>
          <p:cNvPr id="31746" name="Rectangle 2">
            <a:extLst>
              <a:ext uri="{FF2B5EF4-FFF2-40B4-BE49-F238E27FC236}">
                <a16:creationId xmlns:a16="http://schemas.microsoft.com/office/drawing/2014/main" id="{E863A531-A1A5-9303-6AD0-0372B77812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0049" y="1764186"/>
            <a:ext cx="8221823" cy="4560958"/>
          </a:xfrm>
          <a:ln/>
        </p:spPr>
        <p:txBody>
          <a:bodyPr/>
          <a:lstStyle/>
          <a:p>
            <a:pPr marL="506943" indent="-505504">
              <a:buSzPct val="45000"/>
              <a:buFont typeface="Wingdings" panose="05000000000000000000" pitchFamily="2" charset="2"/>
              <a:buChar char=""/>
              <a:tabLst>
                <a:tab pos="506943" algn="l"/>
                <a:tab pos="601995" algn="l"/>
                <a:tab pos="1009567" algn="l"/>
                <a:tab pos="1417137" algn="l"/>
                <a:tab pos="1824709" algn="l"/>
                <a:tab pos="2232279" algn="l"/>
                <a:tab pos="2639850" algn="l"/>
                <a:tab pos="3047421" algn="l"/>
                <a:tab pos="3454992" algn="l"/>
                <a:tab pos="3862563" algn="l"/>
                <a:tab pos="4270134" algn="l"/>
                <a:tab pos="4677705" algn="l"/>
                <a:tab pos="5085276" algn="l"/>
                <a:tab pos="5492847" algn="l"/>
                <a:tab pos="5900418" algn="l"/>
                <a:tab pos="6307988" algn="l"/>
                <a:tab pos="6715560" algn="l"/>
                <a:tab pos="7123130" algn="l"/>
                <a:tab pos="7530702" algn="l"/>
                <a:tab pos="7938272" algn="l"/>
                <a:tab pos="8345844" algn="l"/>
              </a:tabLst>
            </a:pPr>
            <a:r>
              <a:rPr lang="fi-FI" altLang="fi-FI" u="sng"/>
              <a:t>Helsinki</a:t>
            </a:r>
            <a:r>
              <a:rPr lang="fi-FI" altLang="fi-FI"/>
              <a:t> (oppilaaksiottoalueet):</a:t>
            </a:r>
          </a:p>
          <a:p>
            <a:pPr marL="1065733" lvl="1" indent="-453657">
              <a:buSzPct val="45000"/>
              <a:buFont typeface="Wingdings" panose="05000000000000000000" pitchFamily="2" charset="2"/>
              <a:buChar char=""/>
              <a:tabLst>
                <a:tab pos="506943" algn="l"/>
                <a:tab pos="601995" algn="l"/>
                <a:tab pos="1009567" algn="l"/>
                <a:tab pos="1417137" algn="l"/>
                <a:tab pos="1824709" algn="l"/>
                <a:tab pos="2232279" algn="l"/>
                <a:tab pos="2639850" algn="l"/>
                <a:tab pos="3047421" algn="l"/>
                <a:tab pos="3454992" algn="l"/>
                <a:tab pos="3862563" algn="l"/>
                <a:tab pos="4270134" algn="l"/>
                <a:tab pos="4677705" algn="l"/>
                <a:tab pos="5085276" algn="l"/>
                <a:tab pos="5492847" algn="l"/>
                <a:tab pos="5900418" algn="l"/>
                <a:tab pos="6307988" algn="l"/>
                <a:tab pos="6715560" algn="l"/>
                <a:tab pos="7123130" algn="l"/>
                <a:tab pos="7530702" algn="l"/>
                <a:tab pos="7938272" algn="l"/>
                <a:tab pos="8345844" algn="l"/>
              </a:tabLst>
            </a:pPr>
            <a:r>
              <a:rPr lang="fi-FI" altLang="fi-FI"/>
              <a:t>Merilahden koulu (Vuosaari): 56,7 %.</a:t>
            </a:r>
          </a:p>
          <a:p>
            <a:pPr marL="1065733" lvl="1" indent="-453657">
              <a:buSzPct val="45000"/>
              <a:buFont typeface="Wingdings" panose="05000000000000000000" pitchFamily="2" charset="2"/>
              <a:buChar char=""/>
              <a:tabLst>
                <a:tab pos="506943" algn="l"/>
                <a:tab pos="601995" algn="l"/>
                <a:tab pos="1009567" algn="l"/>
                <a:tab pos="1417137" algn="l"/>
                <a:tab pos="1824709" algn="l"/>
                <a:tab pos="2232279" algn="l"/>
                <a:tab pos="2639850" algn="l"/>
                <a:tab pos="3047421" algn="l"/>
                <a:tab pos="3454992" algn="l"/>
                <a:tab pos="3862563" algn="l"/>
                <a:tab pos="4270134" algn="l"/>
                <a:tab pos="4677705" algn="l"/>
                <a:tab pos="5085276" algn="l"/>
                <a:tab pos="5492847" algn="l"/>
                <a:tab pos="5900418" algn="l"/>
                <a:tab pos="6307988" algn="l"/>
                <a:tab pos="6715560" algn="l"/>
                <a:tab pos="7123130" algn="l"/>
                <a:tab pos="7530702" algn="l"/>
                <a:tab pos="7938272" algn="l"/>
                <a:tab pos="8345844" algn="l"/>
              </a:tabLst>
            </a:pPr>
            <a:r>
              <a:rPr lang="fi-FI" altLang="fi-FI"/>
              <a:t>Kallion koulu: 14,3 %.</a:t>
            </a:r>
          </a:p>
          <a:p>
            <a:pPr marL="506943" indent="-505504">
              <a:buSzPct val="45000"/>
              <a:buFont typeface="Wingdings" panose="05000000000000000000" pitchFamily="2" charset="2"/>
              <a:buChar char=""/>
              <a:tabLst>
                <a:tab pos="506943" algn="l"/>
                <a:tab pos="601995" algn="l"/>
                <a:tab pos="1009567" algn="l"/>
                <a:tab pos="1417137" algn="l"/>
                <a:tab pos="1824709" algn="l"/>
                <a:tab pos="2232279" algn="l"/>
                <a:tab pos="2639850" algn="l"/>
                <a:tab pos="3047421" algn="l"/>
                <a:tab pos="3454992" algn="l"/>
                <a:tab pos="3862563" algn="l"/>
                <a:tab pos="4270134" algn="l"/>
                <a:tab pos="4677705" algn="l"/>
                <a:tab pos="5085276" algn="l"/>
                <a:tab pos="5492847" algn="l"/>
                <a:tab pos="5900418" algn="l"/>
                <a:tab pos="6307988" algn="l"/>
                <a:tab pos="6715560" algn="l"/>
                <a:tab pos="7123130" algn="l"/>
                <a:tab pos="7530702" algn="l"/>
                <a:tab pos="7938272" algn="l"/>
                <a:tab pos="8345844" algn="l"/>
              </a:tabLst>
            </a:pPr>
            <a:r>
              <a:rPr lang="fi-FI" altLang="fi-FI" u="sng"/>
              <a:t>Espoo</a:t>
            </a:r>
            <a:r>
              <a:rPr lang="fi-FI" altLang="fi-FI"/>
              <a:t> (kaupunginosat):</a:t>
            </a:r>
          </a:p>
          <a:p>
            <a:pPr marL="1065733" lvl="1" indent="-453657">
              <a:buSzPct val="45000"/>
              <a:buFont typeface="Wingdings" panose="05000000000000000000" pitchFamily="2" charset="2"/>
              <a:buChar char=""/>
              <a:tabLst>
                <a:tab pos="506943" algn="l"/>
                <a:tab pos="601995" algn="l"/>
                <a:tab pos="1009567" algn="l"/>
                <a:tab pos="1417137" algn="l"/>
                <a:tab pos="1824709" algn="l"/>
                <a:tab pos="2232279" algn="l"/>
                <a:tab pos="2639850" algn="l"/>
                <a:tab pos="3047421" algn="l"/>
                <a:tab pos="3454992" algn="l"/>
                <a:tab pos="3862563" algn="l"/>
                <a:tab pos="4270134" algn="l"/>
                <a:tab pos="4677705" algn="l"/>
                <a:tab pos="5085276" algn="l"/>
                <a:tab pos="5492847" algn="l"/>
                <a:tab pos="5900418" algn="l"/>
                <a:tab pos="6307988" algn="l"/>
                <a:tab pos="6715560" algn="l"/>
                <a:tab pos="7123130" algn="l"/>
                <a:tab pos="7530702" algn="l"/>
                <a:tab pos="7938272" algn="l"/>
                <a:tab pos="8345844" algn="l"/>
              </a:tabLst>
            </a:pPr>
            <a:r>
              <a:rPr lang="fi-FI" altLang="fi-FI"/>
              <a:t>Soukka: 56,0 %.</a:t>
            </a:r>
          </a:p>
          <a:p>
            <a:pPr marL="1065733" lvl="1" indent="-453657">
              <a:buSzPct val="45000"/>
              <a:buFont typeface="Wingdings" panose="05000000000000000000" pitchFamily="2" charset="2"/>
              <a:buChar char=""/>
              <a:tabLst>
                <a:tab pos="506943" algn="l"/>
                <a:tab pos="601995" algn="l"/>
                <a:tab pos="1009567" algn="l"/>
                <a:tab pos="1417137" algn="l"/>
                <a:tab pos="1824709" algn="l"/>
                <a:tab pos="2232279" algn="l"/>
                <a:tab pos="2639850" algn="l"/>
                <a:tab pos="3047421" algn="l"/>
                <a:tab pos="3454992" algn="l"/>
                <a:tab pos="3862563" algn="l"/>
                <a:tab pos="4270134" algn="l"/>
                <a:tab pos="4677705" algn="l"/>
                <a:tab pos="5085276" algn="l"/>
                <a:tab pos="5492847" algn="l"/>
                <a:tab pos="5900418" algn="l"/>
                <a:tab pos="6307988" algn="l"/>
                <a:tab pos="6715560" algn="l"/>
                <a:tab pos="7123130" algn="l"/>
                <a:tab pos="7530702" algn="l"/>
                <a:tab pos="7938272" algn="l"/>
                <a:tab pos="8345844" algn="l"/>
              </a:tabLst>
            </a:pPr>
            <a:r>
              <a:rPr lang="fi-FI" altLang="fi-FI"/>
              <a:t>Kilo: 53,0 %.</a:t>
            </a:r>
          </a:p>
          <a:p>
            <a:pPr marL="506943" indent="-505504">
              <a:buSzPct val="45000"/>
              <a:buFont typeface="Wingdings" panose="05000000000000000000" pitchFamily="2" charset="2"/>
              <a:buChar char=""/>
              <a:tabLst>
                <a:tab pos="506943" algn="l"/>
                <a:tab pos="601995" algn="l"/>
                <a:tab pos="1009567" algn="l"/>
                <a:tab pos="1417137" algn="l"/>
                <a:tab pos="1824709" algn="l"/>
                <a:tab pos="2232279" algn="l"/>
                <a:tab pos="2639850" algn="l"/>
                <a:tab pos="3047421" algn="l"/>
                <a:tab pos="3454992" algn="l"/>
                <a:tab pos="3862563" algn="l"/>
                <a:tab pos="4270134" algn="l"/>
                <a:tab pos="4677705" algn="l"/>
                <a:tab pos="5085276" algn="l"/>
                <a:tab pos="5492847" algn="l"/>
                <a:tab pos="5900418" algn="l"/>
                <a:tab pos="6307988" algn="l"/>
                <a:tab pos="6715560" algn="l"/>
                <a:tab pos="7123130" algn="l"/>
                <a:tab pos="7530702" algn="l"/>
                <a:tab pos="7938272" algn="l"/>
                <a:tab pos="8345844" algn="l"/>
              </a:tabLst>
            </a:pPr>
            <a:r>
              <a:rPr lang="fi-FI" altLang="fi-FI" u="sng"/>
              <a:t>Vantaa</a:t>
            </a:r>
            <a:r>
              <a:rPr lang="fi-FI" altLang="fi-FI"/>
              <a:t> (kaupunginosat):</a:t>
            </a:r>
          </a:p>
          <a:p>
            <a:pPr marL="1065733" lvl="1" indent="-453657">
              <a:buSzPct val="45000"/>
              <a:buFont typeface="Wingdings" panose="05000000000000000000" pitchFamily="2" charset="2"/>
              <a:buChar char=""/>
              <a:tabLst>
                <a:tab pos="506943" algn="l"/>
                <a:tab pos="601995" algn="l"/>
                <a:tab pos="1009567" algn="l"/>
                <a:tab pos="1417137" algn="l"/>
                <a:tab pos="1824709" algn="l"/>
                <a:tab pos="2232279" algn="l"/>
                <a:tab pos="2639850" algn="l"/>
                <a:tab pos="3047421" algn="l"/>
                <a:tab pos="3454992" algn="l"/>
                <a:tab pos="3862563" algn="l"/>
                <a:tab pos="4270134" algn="l"/>
                <a:tab pos="4677705" algn="l"/>
                <a:tab pos="5085276" algn="l"/>
                <a:tab pos="5492847" algn="l"/>
                <a:tab pos="5900418" algn="l"/>
                <a:tab pos="6307988" algn="l"/>
                <a:tab pos="6715560" algn="l"/>
                <a:tab pos="7123130" algn="l"/>
                <a:tab pos="7530702" algn="l"/>
                <a:tab pos="7938272" algn="l"/>
                <a:tab pos="8345844" algn="l"/>
              </a:tabLst>
            </a:pPr>
            <a:r>
              <a:rPr lang="fi-FI" altLang="fi-FI"/>
              <a:t>Havukoski: 62,4 %.</a:t>
            </a:r>
          </a:p>
          <a:p>
            <a:pPr marL="1065733" lvl="1" indent="-453657">
              <a:buSzPct val="45000"/>
              <a:buFont typeface="Wingdings" panose="05000000000000000000" pitchFamily="2" charset="2"/>
              <a:buChar char=""/>
              <a:tabLst>
                <a:tab pos="506943" algn="l"/>
                <a:tab pos="601995" algn="l"/>
                <a:tab pos="1009567" algn="l"/>
                <a:tab pos="1417137" algn="l"/>
                <a:tab pos="1824709" algn="l"/>
                <a:tab pos="2232279" algn="l"/>
                <a:tab pos="2639850" algn="l"/>
                <a:tab pos="3047421" algn="l"/>
                <a:tab pos="3454992" algn="l"/>
                <a:tab pos="3862563" algn="l"/>
                <a:tab pos="4270134" algn="l"/>
                <a:tab pos="4677705" algn="l"/>
                <a:tab pos="5085276" algn="l"/>
                <a:tab pos="5492847" algn="l"/>
                <a:tab pos="5900418" algn="l"/>
                <a:tab pos="6307988" algn="l"/>
                <a:tab pos="6715560" algn="l"/>
                <a:tab pos="7123130" algn="l"/>
                <a:tab pos="7530702" algn="l"/>
                <a:tab pos="7938272" algn="l"/>
                <a:tab pos="8345844" algn="l"/>
              </a:tabLst>
            </a:pPr>
            <a:r>
              <a:rPr lang="fi-FI" altLang="fi-FI"/>
              <a:t>Martinlaakso: 56,3 %.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>
            <a:extLst>
              <a:ext uri="{FF2B5EF4-FFF2-40B4-BE49-F238E27FC236}">
                <a16:creationId xmlns:a16="http://schemas.microsoft.com/office/drawing/2014/main" id="{B1D35472-C126-8754-6998-564DEA37E7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0049" y="273630"/>
            <a:ext cx="8221823" cy="1137719"/>
          </a:xfrm>
          <a:ln/>
        </p:spPr>
        <p:txBody>
          <a:bodyPr/>
          <a:lstStyle/>
          <a:p>
            <a:pPr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fi-FI" altLang="fi-FI" sz="2903" b="1" u="sng"/>
              <a:t>3. Maahanmuuttajien keskimäärin heikko pärjääminen: etuudet, palkat, kuntien talous</a:t>
            </a:r>
          </a:p>
        </p:txBody>
      </p:sp>
      <p:pic>
        <p:nvPicPr>
          <p:cNvPr id="32770" name="Picture 2">
            <a:extLst>
              <a:ext uri="{FF2B5EF4-FFF2-40B4-BE49-F238E27FC236}">
                <a16:creationId xmlns:a16="http://schemas.microsoft.com/office/drawing/2014/main" id="{C161CB9F-1B27-3CBF-9B5F-5562BE27A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210" y="1568326"/>
            <a:ext cx="7576636" cy="4768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>
            <a:extLst>
              <a:ext uri="{FF2B5EF4-FFF2-40B4-BE49-F238E27FC236}">
                <a16:creationId xmlns:a16="http://schemas.microsoft.com/office/drawing/2014/main" id="{090D7FA9-D794-9612-397E-7AFED6394D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0049" y="273630"/>
            <a:ext cx="8221823" cy="1137719"/>
          </a:xfrm>
          <a:ln/>
        </p:spPr>
        <p:txBody>
          <a:bodyPr/>
          <a:lstStyle/>
          <a:p>
            <a:pPr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fi-FI" altLang="fi-FI" sz="3447" u="sng"/>
              <a:t>Toimeentulotukea saaneiden osuus (%):</a:t>
            </a:r>
            <a:r>
              <a:rPr lang="fi-FI" altLang="fi-FI" sz="3447"/>
              <a:t> </a:t>
            </a:r>
            <a:r>
              <a:rPr lang="fi-FI" altLang="fi-FI" sz="3447" i="1"/>
              <a:t>kaikki ulkomaat yhteensä</a:t>
            </a:r>
            <a:r>
              <a:rPr lang="fi-FI" altLang="fi-FI" sz="3447"/>
              <a:t>.</a:t>
            </a:r>
          </a:p>
        </p:txBody>
      </p:sp>
      <p:pic>
        <p:nvPicPr>
          <p:cNvPr id="33794" name="Picture 2">
            <a:extLst>
              <a:ext uri="{FF2B5EF4-FFF2-40B4-BE49-F238E27FC236}">
                <a16:creationId xmlns:a16="http://schemas.microsoft.com/office/drawing/2014/main" id="{64A160CC-038C-32F5-4BD2-8226D69AD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091" y="1697940"/>
            <a:ext cx="8077808" cy="4703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>
            <a:extLst>
              <a:ext uri="{FF2B5EF4-FFF2-40B4-BE49-F238E27FC236}">
                <a16:creationId xmlns:a16="http://schemas.microsoft.com/office/drawing/2014/main" id="{640B3DB7-45F8-5640-9B97-6CCA57898D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0049" y="273630"/>
            <a:ext cx="8221823" cy="1137719"/>
          </a:xfrm>
          <a:ln/>
        </p:spPr>
        <p:txBody>
          <a:bodyPr/>
          <a:lstStyle/>
          <a:p>
            <a:pPr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fi-FI" altLang="fi-FI" sz="3447" u="sng"/>
              <a:t>Toimeentulotukea saaneiden osuus (%):</a:t>
            </a:r>
            <a:r>
              <a:rPr lang="fi-FI" altLang="fi-FI" sz="3447"/>
              <a:t> </a:t>
            </a:r>
            <a:r>
              <a:rPr lang="fi-FI" altLang="fi-FI" sz="3447" i="1"/>
              <a:t>Itä-Eurooppa</a:t>
            </a:r>
            <a:r>
              <a:rPr lang="fi-FI" altLang="fi-FI" sz="3447"/>
              <a:t>.</a:t>
            </a:r>
          </a:p>
        </p:txBody>
      </p:sp>
      <p:pic>
        <p:nvPicPr>
          <p:cNvPr id="34818" name="Picture 2">
            <a:extLst>
              <a:ext uri="{FF2B5EF4-FFF2-40B4-BE49-F238E27FC236}">
                <a16:creationId xmlns:a16="http://schemas.microsoft.com/office/drawing/2014/main" id="{056A4247-3C08-F8EA-6BA2-03506B778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189" y="1502079"/>
            <a:ext cx="8407603" cy="5029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>
            <a:extLst>
              <a:ext uri="{FF2B5EF4-FFF2-40B4-BE49-F238E27FC236}">
                <a16:creationId xmlns:a16="http://schemas.microsoft.com/office/drawing/2014/main" id="{4A3CB735-DEAE-8E0D-98A8-C4D924D200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0049" y="273630"/>
            <a:ext cx="8221823" cy="1137719"/>
          </a:xfrm>
          <a:ln/>
        </p:spPr>
        <p:txBody>
          <a:bodyPr/>
          <a:lstStyle/>
          <a:p>
            <a:pPr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fi-FI" altLang="fi-FI" sz="3447" u="sng"/>
              <a:t>Toimeentulotukea saaneiden osuus (%):</a:t>
            </a:r>
            <a:r>
              <a:rPr lang="fi-FI" altLang="fi-FI" sz="3447"/>
              <a:t> </a:t>
            </a:r>
            <a:r>
              <a:rPr lang="fi-FI" altLang="fi-FI" sz="3447" i="1"/>
              <a:t>isot pakolaismaat</a:t>
            </a:r>
            <a:r>
              <a:rPr lang="fi-FI" altLang="fi-FI" sz="3447"/>
              <a:t>.</a:t>
            </a:r>
          </a:p>
        </p:txBody>
      </p:sp>
      <p:pic>
        <p:nvPicPr>
          <p:cNvPr id="35842" name="Picture 2">
            <a:extLst>
              <a:ext uri="{FF2B5EF4-FFF2-40B4-BE49-F238E27FC236}">
                <a16:creationId xmlns:a16="http://schemas.microsoft.com/office/drawing/2014/main" id="{B6AEA0BE-851C-5ABC-50D3-A1B59AB1D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7836" y="1395507"/>
            <a:ext cx="7776816" cy="5005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>
            <a:extLst>
              <a:ext uri="{FF2B5EF4-FFF2-40B4-BE49-F238E27FC236}">
                <a16:creationId xmlns:a16="http://schemas.microsoft.com/office/drawing/2014/main" id="{87075066-BC77-0831-D3F0-8BB364A427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0049" y="273630"/>
            <a:ext cx="8221823" cy="1137719"/>
          </a:xfrm>
          <a:ln/>
        </p:spPr>
        <p:txBody>
          <a:bodyPr/>
          <a:lstStyle/>
          <a:p>
            <a:pPr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fi-FI" altLang="fi-FI" sz="3447" u="sng"/>
              <a:t>Toimeentulotukea saaneiden osuus (%):</a:t>
            </a:r>
            <a:r>
              <a:rPr lang="fi-FI" altLang="fi-FI" sz="3447"/>
              <a:t> </a:t>
            </a:r>
            <a:r>
              <a:rPr lang="fi-FI" altLang="fi-FI" sz="3447" i="1"/>
              <a:t>suomalainen kantaväestö</a:t>
            </a:r>
            <a:r>
              <a:rPr lang="fi-FI" altLang="fi-FI" sz="3447"/>
              <a:t>.</a:t>
            </a:r>
          </a:p>
        </p:txBody>
      </p:sp>
      <p:pic>
        <p:nvPicPr>
          <p:cNvPr id="36866" name="Picture 2">
            <a:extLst>
              <a:ext uri="{FF2B5EF4-FFF2-40B4-BE49-F238E27FC236}">
                <a16:creationId xmlns:a16="http://schemas.microsoft.com/office/drawing/2014/main" id="{8226151F-F70B-D9E4-7695-9ED8B7A54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296" y="1568326"/>
            <a:ext cx="8059086" cy="4833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>
            <a:extLst>
              <a:ext uri="{FF2B5EF4-FFF2-40B4-BE49-F238E27FC236}">
                <a16:creationId xmlns:a16="http://schemas.microsoft.com/office/drawing/2014/main" id="{25FDEE8F-BD69-148C-756F-0FD3899908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0049" y="273630"/>
            <a:ext cx="8221823" cy="1137719"/>
          </a:xfrm>
          <a:ln/>
        </p:spPr>
        <p:txBody>
          <a:bodyPr/>
          <a:lstStyle/>
          <a:p>
            <a:pPr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fi-FI" altLang="fi-FI"/>
              <a:t>Pärjäämisen mittarit</a:t>
            </a:r>
          </a:p>
        </p:txBody>
      </p:sp>
      <p:sp>
        <p:nvSpPr>
          <p:cNvPr id="37890" name="Rectangle 2">
            <a:extLst>
              <a:ext uri="{FF2B5EF4-FFF2-40B4-BE49-F238E27FC236}">
                <a16:creationId xmlns:a16="http://schemas.microsoft.com/office/drawing/2014/main" id="{09B0F686-EA6F-275F-2AEE-09C5B23614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0049" y="1604330"/>
            <a:ext cx="8221823" cy="4519194"/>
          </a:xfrm>
          <a:ln/>
        </p:spPr>
        <p:txBody>
          <a:bodyPr/>
          <a:lstStyle/>
          <a:p>
            <a:pPr marL="506943" indent="-505504">
              <a:buSzPct val="45000"/>
              <a:buFont typeface="Wingdings" panose="05000000000000000000" pitchFamily="2" charset="2"/>
              <a:buChar char=""/>
              <a:tabLst>
                <a:tab pos="506943" algn="l"/>
                <a:tab pos="601995" algn="l"/>
                <a:tab pos="1009567" algn="l"/>
                <a:tab pos="1417137" algn="l"/>
                <a:tab pos="1824709" algn="l"/>
                <a:tab pos="2232279" algn="l"/>
                <a:tab pos="2639850" algn="l"/>
                <a:tab pos="3047421" algn="l"/>
                <a:tab pos="3454992" algn="l"/>
                <a:tab pos="3862563" algn="l"/>
                <a:tab pos="4270134" algn="l"/>
                <a:tab pos="4677705" algn="l"/>
                <a:tab pos="5085276" algn="l"/>
                <a:tab pos="5492847" algn="l"/>
                <a:tab pos="5900418" algn="l"/>
                <a:tab pos="6307988" algn="l"/>
                <a:tab pos="6715560" algn="l"/>
                <a:tab pos="7123130" algn="l"/>
                <a:tab pos="7530702" algn="l"/>
                <a:tab pos="7938272" algn="l"/>
                <a:tab pos="8345844" algn="l"/>
              </a:tabLst>
            </a:pPr>
            <a:r>
              <a:rPr lang="fi-FI" altLang="fi-FI"/>
              <a:t>Maahanmuuttajat saavat keskimäärin enemmän sosiaalietuuksia (toimeentulotuet, työttömyyskorvaukset, asumistuet) kuin suomalainen kantaväestö.</a:t>
            </a:r>
          </a:p>
          <a:p>
            <a:pPr marL="1065733" lvl="1" indent="-453657">
              <a:buSzPct val="45000"/>
              <a:buFont typeface="Wingdings" panose="05000000000000000000" pitchFamily="2" charset="2"/>
              <a:buChar char=""/>
              <a:tabLst>
                <a:tab pos="506943" algn="l"/>
                <a:tab pos="601995" algn="l"/>
                <a:tab pos="1009567" algn="l"/>
                <a:tab pos="1417137" algn="l"/>
                <a:tab pos="1824709" algn="l"/>
                <a:tab pos="2232279" algn="l"/>
                <a:tab pos="2639850" algn="l"/>
                <a:tab pos="3047421" algn="l"/>
                <a:tab pos="3454992" algn="l"/>
                <a:tab pos="3862563" algn="l"/>
                <a:tab pos="4270134" algn="l"/>
                <a:tab pos="4677705" algn="l"/>
                <a:tab pos="5085276" algn="l"/>
                <a:tab pos="5492847" algn="l"/>
                <a:tab pos="5900418" algn="l"/>
                <a:tab pos="6307988" algn="l"/>
                <a:tab pos="6715560" algn="l"/>
                <a:tab pos="7123130" algn="l"/>
                <a:tab pos="7530702" algn="l"/>
                <a:tab pos="7938272" algn="l"/>
                <a:tab pos="8345844" algn="l"/>
              </a:tabLst>
            </a:pPr>
            <a:r>
              <a:rPr lang="fi-FI" altLang="fi-FI"/>
              <a:t>Erot ovat toki suuria maahanmuuttajaryhmien ja myös alueiden välillä.</a:t>
            </a:r>
          </a:p>
          <a:p>
            <a:pPr marL="506943" indent="-505504">
              <a:buSzPct val="45000"/>
              <a:buFont typeface="Wingdings" panose="05000000000000000000" pitchFamily="2" charset="2"/>
              <a:buChar char=""/>
              <a:tabLst>
                <a:tab pos="506943" algn="l"/>
                <a:tab pos="601995" algn="l"/>
                <a:tab pos="1009567" algn="l"/>
                <a:tab pos="1417137" algn="l"/>
                <a:tab pos="1824709" algn="l"/>
                <a:tab pos="2232279" algn="l"/>
                <a:tab pos="2639850" algn="l"/>
                <a:tab pos="3047421" algn="l"/>
                <a:tab pos="3454992" algn="l"/>
                <a:tab pos="3862563" algn="l"/>
                <a:tab pos="4270134" algn="l"/>
                <a:tab pos="4677705" algn="l"/>
                <a:tab pos="5085276" algn="l"/>
                <a:tab pos="5492847" algn="l"/>
                <a:tab pos="5900418" algn="l"/>
                <a:tab pos="6307988" algn="l"/>
                <a:tab pos="6715560" algn="l"/>
                <a:tab pos="7123130" algn="l"/>
                <a:tab pos="7530702" algn="l"/>
                <a:tab pos="7938272" algn="l"/>
                <a:tab pos="8345844" algn="l"/>
              </a:tabLst>
            </a:pPr>
            <a:r>
              <a:rPr lang="fi-FI" altLang="fi-FI" b="1"/>
              <a:t>Palkka- ja yrittäjätulot</a:t>
            </a:r>
            <a:r>
              <a:rPr lang="fi-FI" altLang="fi-FI"/>
              <a:t> kertovat pelkkiä etuustietoja tai työllisyystietoja paremmin, onko henkilö julkisen talouden kannalta </a:t>
            </a:r>
            <a:r>
              <a:rPr lang="fi-FI" altLang="fi-FI" i="1"/>
              <a:t>nettomaksaja</a:t>
            </a:r>
            <a:r>
              <a:rPr lang="fi-FI" altLang="fi-FI"/>
              <a:t> vai </a:t>
            </a:r>
            <a:r>
              <a:rPr lang="fi-FI" altLang="fi-FI" i="1"/>
              <a:t>nettosaaja</a:t>
            </a:r>
            <a:r>
              <a:rPr lang="fi-FI" altLang="fi-FI"/>
              <a:t>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>
            <a:extLst>
              <a:ext uri="{FF2B5EF4-FFF2-40B4-BE49-F238E27FC236}">
                <a16:creationId xmlns:a16="http://schemas.microsoft.com/office/drawing/2014/main" id="{6EA403A3-76B3-3244-E389-7C6EB5591C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0049" y="273630"/>
            <a:ext cx="8221823" cy="1137719"/>
          </a:xfrm>
          <a:ln/>
        </p:spPr>
        <p:txBody>
          <a:bodyPr/>
          <a:lstStyle/>
          <a:p>
            <a:pPr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fi-FI" altLang="fi-FI" u="sng"/>
              <a:t>Palkka- ja yrittäjätulojen vertailuja</a:t>
            </a:r>
          </a:p>
        </p:txBody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D01CCA3A-9968-A02D-6707-42AB3ADFC7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03512" y="1411349"/>
            <a:ext cx="8221823" cy="4555199"/>
          </a:xfrm>
          <a:ln/>
        </p:spPr>
        <p:txBody>
          <a:bodyPr/>
          <a:lstStyle/>
          <a:p>
            <a:pPr marL="506943" indent="-505504">
              <a:buSzPct val="45000"/>
              <a:buFont typeface="Wingdings" panose="05000000000000000000" pitchFamily="2" charset="2"/>
              <a:buChar char=""/>
              <a:tabLst>
                <a:tab pos="506943" algn="l"/>
                <a:tab pos="601995" algn="l"/>
                <a:tab pos="1009567" algn="l"/>
                <a:tab pos="1417137" algn="l"/>
                <a:tab pos="1824709" algn="l"/>
                <a:tab pos="2232279" algn="l"/>
                <a:tab pos="2639850" algn="l"/>
                <a:tab pos="3047421" algn="l"/>
                <a:tab pos="3454992" algn="l"/>
                <a:tab pos="3862563" algn="l"/>
                <a:tab pos="4270134" algn="l"/>
                <a:tab pos="4677705" algn="l"/>
                <a:tab pos="5085276" algn="l"/>
                <a:tab pos="5492847" algn="l"/>
                <a:tab pos="5900418" algn="l"/>
                <a:tab pos="6307988" algn="l"/>
                <a:tab pos="6715560" algn="l"/>
                <a:tab pos="7123130" algn="l"/>
                <a:tab pos="7530702" algn="l"/>
                <a:tab pos="7938272" algn="l"/>
                <a:tab pos="8345844" algn="l"/>
              </a:tabLst>
            </a:pPr>
            <a:r>
              <a:rPr lang="fi-FI" altLang="fi-FI" sz="2812" dirty="0"/>
              <a:t>Maahanmuuttajien </a:t>
            </a:r>
            <a:r>
              <a:rPr lang="fi-FI" altLang="fi-FI" sz="2812" i="1" dirty="0"/>
              <a:t>keskitulot</a:t>
            </a:r>
            <a:r>
              <a:rPr lang="fi-FI" altLang="fi-FI" sz="2812" dirty="0"/>
              <a:t> jäävät kauaksi jälkeen suomalaisesta kantaväestöstä sekä Helsingissä, Espoossa että Vantaalla.</a:t>
            </a:r>
          </a:p>
          <a:p>
            <a:pPr marL="1065733" lvl="1" indent="-453657">
              <a:buSzPct val="45000"/>
              <a:buFont typeface="Wingdings" panose="05000000000000000000" pitchFamily="2" charset="2"/>
              <a:buChar char=""/>
              <a:tabLst>
                <a:tab pos="506943" algn="l"/>
                <a:tab pos="601995" algn="l"/>
                <a:tab pos="1009567" algn="l"/>
                <a:tab pos="1417137" algn="l"/>
                <a:tab pos="1824709" algn="l"/>
                <a:tab pos="2232279" algn="l"/>
                <a:tab pos="2639850" algn="l"/>
                <a:tab pos="3047421" algn="l"/>
                <a:tab pos="3454992" algn="l"/>
                <a:tab pos="3862563" algn="l"/>
                <a:tab pos="4270134" algn="l"/>
                <a:tab pos="4677705" algn="l"/>
                <a:tab pos="5085276" algn="l"/>
                <a:tab pos="5492847" algn="l"/>
                <a:tab pos="5900418" algn="l"/>
                <a:tab pos="6307988" algn="l"/>
                <a:tab pos="6715560" algn="l"/>
                <a:tab pos="7123130" algn="l"/>
                <a:tab pos="7530702" algn="l"/>
                <a:tab pos="7938272" algn="l"/>
                <a:tab pos="8345844" algn="l"/>
              </a:tabLst>
            </a:pPr>
            <a:r>
              <a:rPr lang="fi-FI" altLang="fi-FI" sz="2449" dirty="0"/>
              <a:t>Ryhmäkohtaisesti ainoastaan länsimaalaisilla maahanmuuttajilla keskitulot ovat lähellä suomalaista kantaväestöä.</a:t>
            </a:r>
          </a:p>
          <a:p>
            <a:pPr marL="506943" indent="-505504">
              <a:buSzPct val="45000"/>
              <a:buFont typeface="Wingdings" panose="05000000000000000000" pitchFamily="2" charset="2"/>
              <a:buChar char=""/>
              <a:tabLst>
                <a:tab pos="506943" algn="l"/>
                <a:tab pos="601995" algn="l"/>
                <a:tab pos="1009567" algn="l"/>
                <a:tab pos="1417137" algn="l"/>
                <a:tab pos="1824709" algn="l"/>
                <a:tab pos="2232279" algn="l"/>
                <a:tab pos="2639850" algn="l"/>
                <a:tab pos="3047421" algn="l"/>
                <a:tab pos="3454992" algn="l"/>
                <a:tab pos="3862563" algn="l"/>
                <a:tab pos="4270134" algn="l"/>
                <a:tab pos="4677705" algn="l"/>
                <a:tab pos="5085276" algn="l"/>
                <a:tab pos="5492847" algn="l"/>
                <a:tab pos="5900418" algn="l"/>
                <a:tab pos="6307988" algn="l"/>
                <a:tab pos="6715560" algn="l"/>
                <a:tab pos="7123130" algn="l"/>
                <a:tab pos="7530702" algn="l"/>
                <a:tab pos="7938272" algn="l"/>
                <a:tab pos="8345844" algn="l"/>
              </a:tabLst>
            </a:pPr>
            <a:r>
              <a:rPr lang="fi-FI" altLang="fi-FI" sz="2812" dirty="0"/>
              <a:t>Maahanmuuttajien matalat palkkatulot näkyvät matalina kunnallisverokertyminä. </a:t>
            </a:r>
          </a:p>
          <a:p>
            <a:pPr marL="1065733" lvl="1" indent="-453657">
              <a:buSzPct val="45000"/>
              <a:buFont typeface="Wingdings" panose="05000000000000000000" pitchFamily="2" charset="2"/>
              <a:buChar char=""/>
              <a:tabLst>
                <a:tab pos="506943" algn="l"/>
                <a:tab pos="601995" algn="l"/>
                <a:tab pos="1009567" algn="l"/>
                <a:tab pos="1417137" algn="l"/>
                <a:tab pos="1824709" algn="l"/>
                <a:tab pos="2232279" algn="l"/>
                <a:tab pos="2639850" algn="l"/>
                <a:tab pos="3047421" algn="l"/>
                <a:tab pos="3454992" algn="l"/>
                <a:tab pos="3862563" algn="l"/>
                <a:tab pos="4270134" algn="l"/>
                <a:tab pos="4677705" algn="l"/>
                <a:tab pos="5085276" algn="l"/>
                <a:tab pos="5492847" algn="l"/>
                <a:tab pos="5900418" algn="l"/>
                <a:tab pos="6307988" algn="l"/>
                <a:tab pos="6715560" algn="l"/>
                <a:tab pos="7123130" algn="l"/>
                <a:tab pos="7530702" algn="l"/>
                <a:tab pos="7938272" algn="l"/>
                <a:tab pos="8345844" algn="l"/>
              </a:tabLst>
            </a:pPr>
            <a:r>
              <a:rPr lang="fi-FI" altLang="fi-FI" sz="2449" dirty="0"/>
              <a:t>Tämä puolestaan ajaa (PK-seudun) kuntien talouksia ahdinkoon, sillä kunnallisveroilla rahoitetaan pitkälti kuntien peruspalvelut.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>
            <a:extLst>
              <a:ext uri="{FF2B5EF4-FFF2-40B4-BE49-F238E27FC236}">
                <a16:creationId xmlns:a16="http://schemas.microsoft.com/office/drawing/2014/main" id="{4A224F12-A1EF-F44E-E9FB-BC14AD681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623" y="3449021"/>
            <a:ext cx="7303029" cy="314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9938" name="Picture 2">
            <a:extLst>
              <a:ext uri="{FF2B5EF4-FFF2-40B4-BE49-F238E27FC236}">
                <a16:creationId xmlns:a16="http://schemas.microsoft.com/office/drawing/2014/main" id="{F3A9A5D0-EE0F-625F-1EC3-B34DBAF8B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623" y="305799"/>
            <a:ext cx="7367835" cy="2960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>
            <a:extLst>
              <a:ext uri="{FF2B5EF4-FFF2-40B4-BE49-F238E27FC236}">
                <a16:creationId xmlns:a16="http://schemas.microsoft.com/office/drawing/2014/main" id="{888F87D6-C875-F26F-3232-221DC1A2AF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0049" y="273630"/>
            <a:ext cx="8221823" cy="1137719"/>
          </a:xfrm>
          <a:ln/>
        </p:spPr>
        <p:txBody>
          <a:bodyPr>
            <a:normAutofit fontScale="90000"/>
          </a:bodyPr>
          <a:lstStyle/>
          <a:p>
            <a:pPr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fi-FI" altLang="fi-FI" u="sng"/>
              <a:t>Palkka- ja yrittäjätulojen vertailuja:</a:t>
            </a:r>
            <a:br>
              <a:rPr lang="fi-FI" altLang="fi-FI" u="sng"/>
            </a:br>
            <a:r>
              <a:rPr lang="fi-FI" altLang="fi-FI" b="1" u="sng"/>
              <a:t>Helsinki</a:t>
            </a:r>
            <a:r>
              <a:rPr lang="fi-FI" altLang="fi-FI" u="sng"/>
              <a:t> oppilasalueittain</a:t>
            </a:r>
          </a:p>
        </p:txBody>
      </p:sp>
      <p:sp>
        <p:nvSpPr>
          <p:cNvPr id="40962" name="Rectangle 2">
            <a:extLst>
              <a:ext uri="{FF2B5EF4-FFF2-40B4-BE49-F238E27FC236}">
                <a16:creationId xmlns:a16="http://schemas.microsoft.com/office/drawing/2014/main" id="{0F0731E7-F2C6-370C-C95B-381400A444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8690" y="1697940"/>
            <a:ext cx="8221823" cy="4519194"/>
          </a:xfrm>
          <a:ln/>
        </p:spPr>
        <p:txBody>
          <a:bodyPr/>
          <a:lstStyle/>
          <a:p>
            <a:pPr marL="506943" indent="-505504">
              <a:buSzPct val="45000"/>
              <a:buFont typeface="Wingdings" panose="05000000000000000000" pitchFamily="2" charset="2"/>
              <a:buChar char=""/>
              <a:tabLst>
                <a:tab pos="506943" algn="l"/>
                <a:tab pos="601995" algn="l"/>
                <a:tab pos="1009567" algn="l"/>
                <a:tab pos="1417137" algn="l"/>
                <a:tab pos="1824709" algn="l"/>
                <a:tab pos="2232279" algn="l"/>
                <a:tab pos="2639850" algn="l"/>
                <a:tab pos="3047421" algn="l"/>
                <a:tab pos="3454992" algn="l"/>
                <a:tab pos="3862563" algn="l"/>
                <a:tab pos="4270134" algn="l"/>
                <a:tab pos="4677705" algn="l"/>
                <a:tab pos="5085276" algn="l"/>
                <a:tab pos="5492847" algn="l"/>
                <a:tab pos="5900418" algn="l"/>
                <a:tab pos="6307988" algn="l"/>
                <a:tab pos="6715560" algn="l"/>
                <a:tab pos="7123130" algn="l"/>
                <a:tab pos="7530702" algn="l"/>
                <a:tab pos="7938272" algn="l"/>
                <a:tab pos="8345844" algn="l"/>
              </a:tabLst>
            </a:pPr>
            <a:r>
              <a:rPr lang="fi-FI" altLang="fi-FI"/>
              <a:t>Suomalaisen (25–60-v.) kantaväestön keskiarvo koko Helsingissä oli vähän yli </a:t>
            </a:r>
            <a:r>
              <a:rPr lang="fi-FI" altLang="fi-FI" b="1"/>
              <a:t>40 000 euroa</a:t>
            </a:r>
            <a:r>
              <a:rPr lang="fi-FI" altLang="fi-FI"/>
              <a:t>.</a:t>
            </a:r>
          </a:p>
          <a:p>
            <a:pPr marL="506943" indent="-505504">
              <a:buSzPct val="45000"/>
              <a:buFont typeface="Wingdings" panose="05000000000000000000" pitchFamily="2" charset="2"/>
              <a:buChar char=""/>
              <a:tabLst>
                <a:tab pos="506943" algn="l"/>
                <a:tab pos="601995" algn="l"/>
                <a:tab pos="1009567" algn="l"/>
                <a:tab pos="1417137" algn="l"/>
                <a:tab pos="1824709" algn="l"/>
                <a:tab pos="2232279" algn="l"/>
                <a:tab pos="2639850" algn="l"/>
                <a:tab pos="3047421" algn="l"/>
                <a:tab pos="3454992" algn="l"/>
                <a:tab pos="3862563" algn="l"/>
                <a:tab pos="4270134" algn="l"/>
                <a:tab pos="4677705" algn="l"/>
                <a:tab pos="5085276" algn="l"/>
                <a:tab pos="5492847" algn="l"/>
                <a:tab pos="5900418" algn="l"/>
                <a:tab pos="6307988" algn="l"/>
                <a:tab pos="6715560" algn="l"/>
                <a:tab pos="7123130" algn="l"/>
                <a:tab pos="7530702" algn="l"/>
                <a:tab pos="7938272" algn="l"/>
                <a:tab pos="8345844" algn="l"/>
              </a:tabLst>
            </a:pPr>
            <a:r>
              <a:rPr lang="fi-FI" altLang="fi-FI"/>
              <a:t>Kaikkien maahanmuuttajien (25–60-v.) osalta vain </a:t>
            </a:r>
            <a:r>
              <a:rPr lang="fi-FI" altLang="fi-FI" b="1"/>
              <a:t>4</a:t>
            </a:r>
            <a:r>
              <a:rPr lang="fi-FI" altLang="fi-FI"/>
              <a:t> oppilasalueella</a:t>
            </a:r>
            <a:r>
              <a:rPr lang="fi-FI" altLang="fi-FI" b="1"/>
              <a:t> 80</a:t>
            </a:r>
            <a:r>
              <a:rPr lang="fi-FI" altLang="fi-FI"/>
              <a:t>:stä alueen keskiarvo oli yli tämän.</a:t>
            </a:r>
          </a:p>
          <a:p>
            <a:pPr marL="506943" indent="-505504">
              <a:buSzPct val="45000"/>
              <a:buFont typeface="Wingdings" panose="05000000000000000000" pitchFamily="2" charset="2"/>
              <a:buChar char=""/>
              <a:tabLst>
                <a:tab pos="506943" algn="l"/>
                <a:tab pos="601995" algn="l"/>
                <a:tab pos="1009567" algn="l"/>
                <a:tab pos="1417137" algn="l"/>
                <a:tab pos="1824709" algn="l"/>
                <a:tab pos="2232279" algn="l"/>
                <a:tab pos="2639850" algn="l"/>
                <a:tab pos="3047421" algn="l"/>
                <a:tab pos="3454992" algn="l"/>
                <a:tab pos="3862563" algn="l"/>
                <a:tab pos="4270134" algn="l"/>
                <a:tab pos="4677705" algn="l"/>
                <a:tab pos="5085276" algn="l"/>
                <a:tab pos="5492847" algn="l"/>
                <a:tab pos="5900418" algn="l"/>
                <a:tab pos="6307988" algn="l"/>
                <a:tab pos="6715560" algn="l"/>
                <a:tab pos="7123130" algn="l"/>
                <a:tab pos="7530702" algn="l"/>
                <a:tab pos="7938272" algn="l"/>
                <a:tab pos="8345844" algn="l"/>
              </a:tabLst>
            </a:pPr>
            <a:r>
              <a:rPr lang="fi-FI" altLang="fi-FI"/>
              <a:t> Kantaväestön keskitulot olivat </a:t>
            </a:r>
            <a:r>
              <a:rPr lang="fi-FI" altLang="fi-FI" b="1"/>
              <a:t>yli 30 000</a:t>
            </a:r>
            <a:r>
              <a:rPr lang="fi-FI" altLang="fi-FI"/>
              <a:t> euroa </a:t>
            </a:r>
            <a:r>
              <a:rPr lang="fi-FI" altLang="fi-FI" b="1" i="1"/>
              <a:t>lähes kaikilla</a:t>
            </a:r>
            <a:r>
              <a:rPr lang="fi-FI" altLang="fi-FI"/>
              <a:t> alueilla.</a:t>
            </a:r>
          </a:p>
          <a:p>
            <a:pPr marL="1065733" lvl="1" indent="-453657">
              <a:buSzPct val="45000"/>
              <a:buFont typeface="Wingdings" panose="05000000000000000000" pitchFamily="2" charset="2"/>
              <a:buChar char=""/>
              <a:tabLst>
                <a:tab pos="506943" algn="l"/>
                <a:tab pos="601995" algn="l"/>
                <a:tab pos="1009567" algn="l"/>
                <a:tab pos="1417137" algn="l"/>
                <a:tab pos="1824709" algn="l"/>
                <a:tab pos="2232279" algn="l"/>
                <a:tab pos="2639850" algn="l"/>
                <a:tab pos="3047421" algn="l"/>
                <a:tab pos="3454992" algn="l"/>
                <a:tab pos="3862563" algn="l"/>
                <a:tab pos="4270134" algn="l"/>
                <a:tab pos="4677705" algn="l"/>
                <a:tab pos="5085276" algn="l"/>
                <a:tab pos="5492847" algn="l"/>
                <a:tab pos="5900418" algn="l"/>
                <a:tab pos="6307988" algn="l"/>
                <a:tab pos="6715560" algn="l"/>
                <a:tab pos="7123130" algn="l"/>
                <a:tab pos="7530702" algn="l"/>
                <a:tab pos="7938272" algn="l"/>
                <a:tab pos="8345844" algn="l"/>
              </a:tabLst>
            </a:pPr>
            <a:r>
              <a:rPr lang="fi-FI" altLang="fi-FI"/>
              <a:t>Vastaavasti maahanmuuttajilla keskitulot olivat </a:t>
            </a:r>
            <a:r>
              <a:rPr lang="fi-FI" altLang="fi-FI" b="1"/>
              <a:t>yli 30 000</a:t>
            </a:r>
            <a:r>
              <a:rPr lang="fi-FI" altLang="fi-FI"/>
              <a:t> euroa vain </a:t>
            </a:r>
            <a:r>
              <a:rPr lang="fi-FI" altLang="fi-FI" b="1"/>
              <a:t>20/80</a:t>
            </a:r>
            <a:r>
              <a:rPr lang="fi-FI" altLang="fi-FI"/>
              <a:t> alueella.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>
            <a:extLst>
              <a:ext uri="{FF2B5EF4-FFF2-40B4-BE49-F238E27FC236}">
                <a16:creationId xmlns:a16="http://schemas.microsoft.com/office/drawing/2014/main" id="{26E16804-A14D-B2A4-24B3-0E74D7047D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0049" y="273630"/>
            <a:ext cx="8221823" cy="1137719"/>
          </a:xfrm>
          <a:ln/>
        </p:spPr>
        <p:txBody>
          <a:bodyPr/>
          <a:lstStyle/>
          <a:p>
            <a:pPr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fi-FI" altLang="fi-FI" u="sng"/>
              <a:t>Keskeiset teemat tilastojen taustalla:</a:t>
            </a:r>
          </a:p>
        </p:txBody>
      </p:sp>
      <p:sp>
        <p:nvSpPr>
          <p:cNvPr id="5122" name="Rectangle 2">
            <a:extLst>
              <a:ext uri="{FF2B5EF4-FFF2-40B4-BE49-F238E27FC236}">
                <a16:creationId xmlns:a16="http://schemas.microsoft.com/office/drawing/2014/main" id="{6FAB7651-D21B-C674-4D01-F3E1444864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0049" y="1437272"/>
            <a:ext cx="8221823" cy="4833147"/>
          </a:xfrm>
          <a:ln/>
        </p:spPr>
        <p:txBody>
          <a:bodyPr/>
          <a:lstStyle/>
          <a:p>
            <a:pPr marL="506943" indent="-505504">
              <a:buFont typeface="Times New Roman" panose="02020603050405020304" pitchFamily="18" charset="0"/>
              <a:buAutoNum type="arabicPeriod"/>
              <a:tabLst>
                <a:tab pos="506943" algn="l"/>
                <a:tab pos="601995" algn="l"/>
                <a:tab pos="1009567" algn="l"/>
                <a:tab pos="1417137" algn="l"/>
                <a:tab pos="1824709" algn="l"/>
                <a:tab pos="2232279" algn="l"/>
                <a:tab pos="2639850" algn="l"/>
                <a:tab pos="3047421" algn="l"/>
                <a:tab pos="3454992" algn="l"/>
                <a:tab pos="3862563" algn="l"/>
                <a:tab pos="4270134" algn="l"/>
                <a:tab pos="4677705" algn="l"/>
                <a:tab pos="5085276" algn="l"/>
                <a:tab pos="5492847" algn="l"/>
                <a:tab pos="5900418" algn="l"/>
                <a:tab pos="6307988" algn="l"/>
                <a:tab pos="6715560" algn="l"/>
                <a:tab pos="7123130" algn="l"/>
                <a:tab pos="7530702" algn="l"/>
                <a:tab pos="7938272" algn="l"/>
                <a:tab pos="8345844" algn="l"/>
              </a:tabLst>
            </a:pPr>
            <a:r>
              <a:rPr lang="fi-FI" altLang="fi-FI" sz="2268" b="1" u="sng"/>
              <a:t> Historiallisen nopeat väestönmuutokset:</a:t>
            </a:r>
          </a:p>
          <a:p>
            <a:pPr marL="1065733" lvl="1" indent="-453657">
              <a:buSzPct val="45000"/>
              <a:buFont typeface="Wingdings" panose="05000000000000000000" pitchFamily="2" charset="2"/>
              <a:buChar char=""/>
              <a:tabLst>
                <a:tab pos="506943" algn="l"/>
                <a:tab pos="601995" algn="l"/>
                <a:tab pos="1009567" algn="l"/>
                <a:tab pos="1417137" algn="l"/>
                <a:tab pos="1824709" algn="l"/>
                <a:tab pos="2232279" algn="l"/>
                <a:tab pos="2639850" algn="l"/>
                <a:tab pos="3047421" algn="l"/>
                <a:tab pos="3454992" algn="l"/>
                <a:tab pos="3862563" algn="l"/>
                <a:tab pos="4270134" algn="l"/>
                <a:tab pos="4677705" algn="l"/>
                <a:tab pos="5085276" algn="l"/>
                <a:tab pos="5492847" algn="l"/>
                <a:tab pos="5900418" algn="l"/>
                <a:tab pos="6307988" algn="l"/>
                <a:tab pos="6715560" algn="l"/>
                <a:tab pos="7123130" algn="l"/>
                <a:tab pos="7530702" algn="l"/>
                <a:tab pos="7938272" algn="l"/>
                <a:tab pos="8345844" algn="l"/>
              </a:tabLst>
            </a:pPr>
            <a:r>
              <a:rPr lang="fi-FI" altLang="fi-FI" sz="1814" u="sng"/>
              <a:t>Taustaa</a:t>
            </a:r>
            <a:r>
              <a:rPr lang="fi-FI" altLang="fi-FI" sz="1814"/>
              <a:t>: Ylen ”koulukone” ja S2-oppilaat nostivat viimeistään esiin.</a:t>
            </a:r>
          </a:p>
          <a:p>
            <a:pPr marL="1065733" lvl="1" indent="-453657">
              <a:buSzPct val="45000"/>
              <a:buFont typeface="Wingdings" panose="05000000000000000000" pitchFamily="2" charset="2"/>
              <a:buChar char=""/>
              <a:tabLst>
                <a:tab pos="506943" algn="l"/>
                <a:tab pos="601995" algn="l"/>
                <a:tab pos="1009567" algn="l"/>
                <a:tab pos="1417137" algn="l"/>
                <a:tab pos="1824709" algn="l"/>
                <a:tab pos="2232279" algn="l"/>
                <a:tab pos="2639850" algn="l"/>
                <a:tab pos="3047421" algn="l"/>
                <a:tab pos="3454992" algn="l"/>
                <a:tab pos="3862563" algn="l"/>
                <a:tab pos="4270134" algn="l"/>
                <a:tab pos="4677705" algn="l"/>
                <a:tab pos="5085276" algn="l"/>
                <a:tab pos="5492847" algn="l"/>
                <a:tab pos="5900418" algn="l"/>
                <a:tab pos="6307988" algn="l"/>
                <a:tab pos="6715560" algn="l"/>
                <a:tab pos="7123130" algn="l"/>
                <a:tab pos="7530702" algn="l"/>
                <a:tab pos="7938272" algn="l"/>
                <a:tab pos="8345844" algn="l"/>
              </a:tabLst>
            </a:pPr>
            <a:r>
              <a:rPr lang="fi-FI" altLang="fi-FI" sz="1814"/>
              <a:t>Väestöosuudet maahanmuuttajaryhmittäin?</a:t>
            </a:r>
          </a:p>
          <a:p>
            <a:pPr marL="1065733" lvl="1" indent="-453657">
              <a:buSzPct val="45000"/>
              <a:buFont typeface="Wingdings" panose="05000000000000000000" pitchFamily="2" charset="2"/>
              <a:buChar char=""/>
              <a:tabLst>
                <a:tab pos="506943" algn="l"/>
                <a:tab pos="601995" algn="l"/>
                <a:tab pos="1009567" algn="l"/>
                <a:tab pos="1417137" algn="l"/>
                <a:tab pos="1824709" algn="l"/>
                <a:tab pos="2232279" algn="l"/>
                <a:tab pos="2639850" algn="l"/>
                <a:tab pos="3047421" algn="l"/>
                <a:tab pos="3454992" algn="l"/>
                <a:tab pos="3862563" algn="l"/>
                <a:tab pos="4270134" algn="l"/>
                <a:tab pos="4677705" algn="l"/>
                <a:tab pos="5085276" algn="l"/>
                <a:tab pos="5492847" algn="l"/>
                <a:tab pos="5900418" algn="l"/>
                <a:tab pos="6307988" algn="l"/>
                <a:tab pos="6715560" algn="l"/>
                <a:tab pos="7123130" algn="l"/>
                <a:tab pos="7530702" algn="l"/>
                <a:tab pos="7938272" algn="l"/>
                <a:tab pos="8345844" algn="l"/>
              </a:tabLst>
            </a:pPr>
            <a:r>
              <a:rPr lang="fi-FI" altLang="fi-FI" sz="1814"/>
              <a:t>Väestönmuutosten nopeus alueittain vuosina 1990–2020?</a:t>
            </a:r>
          </a:p>
          <a:p>
            <a:pPr marL="1065733" lvl="1" indent="-453657">
              <a:buSzPct val="45000"/>
              <a:buNone/>
              <a:tabLst>
                <a:tab pos="506943" algn="l"/>
                <a:tab pos="601995" algn="l"/>
                <a:tab pos="1009567" algn="l"/>
                <a:tab pos="1417137" algn="l"/>
                <a:tab pos="1824709" algn="l"/>
                <a:tab pos="2232279" algn="l"/>
                <a:tab pos="2639850" algn="l"/>
                <a:tab pos="3047421" algn="l"/>
                <a:tab pos="3454992" algn="l"/>
                <a:tab pos="3862563" algn="l"/>
                <a:tab pos="4270134" algn="l"/>
                <a:tab pos="4677705" algn="l"/>
                <a:tab pos="5085276" algn="l"/>
                <a:tab pos="5492847" algn="l"/>
                <a:tab pos="5900418" algn="l"/>
                <a:tab pos="6307988" algn="l"/>
                <a:tab pos="6715560" algn="l"/>
                <a:tab pos="7123130" algn="l"/>
                <a:tab pos="7530702" algn="l"/>
                <a:tab pos="7938272" algn="l"/>
                <a:tab pos="8345844" algn="l"/>
              </a:tabLst>
            </a:pPr>
            <a:endParaRPr lang="fi-FI" altLang="fi-FI" sz="454"/>
          </a:p>
          <a:p>
            <a:pPr marL="506943" indent="-505504">
              <a:buFont typeface="Times New Roman" panose="02020603050405020304" pitchFamily="18" charset="0"/>
              <a:buAutoNum type="arabicPeriod"/>
              <a:tabLst>
                <a:tab pos="506943" algn="l"/>
                <a:tab pos="601995" algn="l"/>
                <a:tab pos="1009567" algn="l"/>
                <a:tab pos="1417137" algn="l"/>
                <a:tab pos="1824709" algn="l"/>
                <a:tab pos="2232279" algn="l"/>
                <a:tab pos="2639850" algn="l"/>
                <a:tab pos="3047421" algn="l"/>
                <a:tab pos="3454992" algn="l"/>
                <a:tab pos="3862563" algn="l"/>
                <a:tab pos="4270134" algn="l"/>
                <a:tab pos="4677705" algn="l"/>
                <a:tab pos="5085276" algn="l"/>
                <a:tab pos="5492847" algn="l"/>
                <a:tab pos="5900418" algn="l"/>
                <a:tab pos="6307988" algn="l"/>
                <a:tab pos="6715560" algn="l"/>
                <a:tab pos="7123130" algn="l"/>
                <a:tab pos="7530702" algn="l"/>
                <a:tab pos="7938272" algn="l"/>
                <a:tab pos="8345844" algn="l"/>
              </a:tabLst>
            </a:pPr>
            <a:r>
              <a:rPr lang="fi-FI" altLang="fi-FI" sz="1814" b="1" u="sng"/>
              <a:t> Maahanmuuttajien keskittyminen kaupunkien ARA-vuokra-asuntoihin:</a:t>
            </a:r>
          </a:p>
          <a:p>
            <a:pPr marL="1065733" lvl="1" indent="-453657">
              <a:buSzPct val="45000"/>
              <a:buFont typeface="Wingdings" panose="05000000000000000000" pitchFamily="2" charset="2"/>
              <a:buChar char=""/>
              <a:tabLst>
                <a:tab pos="506943" algn="l"/>
                <a:tab pos="601995" algn="l"/>
                <a:tab pos="1009567" algn="l"/>
                <a:tab pos="1417137" algn="l"/>
                <a:tab pos="1824709" algn="l"/>
                <a:tab pos="2232279" algn="l"/>
                <a:tab pos="2639850" algn="l"/>
                <a:tab pos="3047421" algn="l"/>
                <a:tab pos="3454992" algn="l"/>
                <a:tab pos="3862563" algn="l"/>
                <a:tab pos="4270134" algn="l"/>
                <a:tab pos="4677705" algn="l"/>
                <a:tab pos="5085276" algn="l"/>
                <a:tab pos="5492847" algn="l"/>
                <a:tab pos="5900418" algn="l"/>
                <a:tab pos="6307988" algn="l"/>
                <a:tab pos="6715560" algn="l"/>
                <a:tab pos="7123130" algn="l"/>
                <a:tab pos="7530702" algn="l"/>
                <a:tab pos="7938272" algn="l"/>
                <a:tab pos="8345844" algn="l"/>
              </a:tabLst>
            </a:pPr>
            <a:r>
              <a:rPr lang="fi-FI" altLang="fi-FI" sz="1814" u="sng"/>
              <a:t>Taustaa</a:t>
            </a:r>
            <a:r>
              <a:rPr lang="fi-FI" altLang="fi-FI" sz="1814"/>
              <a:t>: </a:t>
            </a:r>
            <a:r>
              <a:rPr lang="fi-FI" altLang="fi-FI" sz="1814" i="1"/>
              <a:t>Heka</a:t>
            </a:r>
            <a:r>
              <a:rPr lang="fi-FI" altLang="fi-FI" sz="1814"/>
              <a:t> ei suostunut tietopyyntöön hakijoiden äidinkieltä koskien.</a:t>
            </a:r>
          </a:p>
          <a:p>
            <a:pPr marL="1065733" lvl="1" indent="-453657">
              <a:buSzPct val="45000"/>
              <a:buFont typeface="Wingdings" panose="05000000000000000000" pitchFamily="2" charset="2"/>
              <a:buChar char=""/>
              <a:tabLst>
                <a:tab pos="506943" algn="l"/>
                <a:tab pos="601995" algn="l"/>
                <a:tab pos="1009567" algn="l"/>
                <a:tab pos="1417137" algn="l"/>
                <a:tab pos="1824709" algn="l"/>
                <a:tab pos="2232279" algn="l"/>
                <a:tab pos="2639850" algn="l"/>
                <a:tab pos="3047421" algn="l"/>
                <a:tab pos="3454992" algn="l"/>
                <a:tab pos="3862563" algn="l"/>
                <a:tab pos="4270134" algn="l"/>
                <a:tab pos="4677705" algn="l"/>
                <a:tab pos="5085276" algn="l"/>
                <a:tab pos="5492847" algn="l"/>
                <a:tab pos="5900418" algn="l"/>
                <a:tab pos="6307988" algn="l"/>
                <a:tab pos="6715560" algn="l"/>
                <a:tab pos="7123130" algn="l"/>
                <a:tab pos="7530702" algn="l"/>
                <a:tab pos="7938272" algn="l"/>
                <a:tab pos="8345844" algn="l"/>
              </a:tabLst>
            </a:pPr>
            <a:r>
              <a:rPr lang="fi-FI" altLang="fi-FI" sz="1814"/>
              <a:t>Kuinka suuri osuus ARA-vuokra-asukkaista eri alueilla?</a:t>
            </a:r>
          </a:p>
          <a:p>
            <a:pPr marL="1065733" lvl="1" indent="-453657">
              <a:buSzPct val="45000"/>
              <a:buFont typeface="Wingdings" panose="05000000000000000000" pitchFamily="2" charset="2"/>
              <a:buChar char=""/>
              <a:tabLst>
                <a:tab pos="506943" algn="l"/>
                <a:tab pos="601995" algn="l"/>
                <a:tab pos="1009567" algn="l"/>
                <a:tab pos="1417137" algn="l"/>
                <a:tab pos="1824709" algn="l"/>
                <a:tab pos="2232279" algn="l"/>
                <a:tab pos="2639850" algn="l"/>
                <a:tab pos="3047421" algn="l"/>
                <a:tab pos="3454992" algn="l"/>
                <a:tab pos="3862563" algn="l"/>
                <a:tab pos="4270134" algn="l"/>
                <a:tab pos="4677705" algn="l"/>
                <a:tab pos="5085276" algn="l"/>
                <a:tab pos="5492847" algn="l"/>
                <a:tab pos="5900418" algn="l"/>
                <a:tab pos="6307988" algn="l"/>
                <a:tab pos="6715560" algn="l"/>
                <a:tab pos="7123130" algn="l"/>
                <a:tab pos="7530702" algn="l"/>
                <a:tab pos="7938272" algn="l"/>
                <a:tab pos="8345844" algn="l"/>
              </a:tabLst>
            </a:pPr>
            <a:r>
              <a:rPr lang="fi-FI" altLang="fi-FI" sz="1814"/>
              <a:t>Entä yleisesti kaikissa uusissa ja vanhoissa vuokra-asunnoissa?</a:t>
            </a:r>
          </a:p>
          <a:p>
            <a:pPr marL="1065733" lvl="1" indent="-453657">
              <a:buSzPct val="45000"/>
              <a:buNone/>
              <a:tabLst>
                <a:tab pos="506943" algn="l"/>
                <a:tab pos="601995" algn="l"/>
                <a:tab pos="1009567" algn="l"/>
                <a:tab pos="1417137" algn="l"/>
                <a:tab pos="1824709" algn="l"/>
                <a:tab pos="2232279" algn="l"/>
                <a:tab pos="2639850" algn="l"/>
                <a:tab pos="3047421" algn="l"/>
                <a:tab pos="3454992" algn="l"/>
                <a:tab pos="3862563" algn="l"/>
                <a:tab pos="4270134" algn="l"/>
                <a:tab pos="4677705" algn="l"/>
                <a:tab pos="5085276" algn="l"/>
                <a:tab pos="5492847" algn="l"/>
                <a:tab pos="5900418" algn="l"/>
                <a:tab pos="6307988" algn="l"/>
                <a:tab pos="6715560" algn="l"/>
                <a:tab pos="7123130" algn="l"/>
                <a:tab pos="7530702" algn="l"/>
                <a:tab pos="7938272" algn="l"/>
                <a:tab pos="8345844" algn="l"/>
              </a:tabLst>
            </a:pPr>
            <a:endParaRPr lang="fi-FI" altLang="fi-FI" sz="454"/>
          </a:p>
          <a:p>
            <a:pPr marL="506943" indent="-505504">
              <a:buFont typeface="Times New Roman" panose="02020603050405020304" pitchFamily="18" charset="0"/>
              <a:buAutoNum type="arabicPeriod"/>
              <a:tabLst>
                <a:tab pos="506943" algn="l"/>
                <a:tab pos="601995" algn="l"/>
                <a:tab pos="1009567" algn="l"/>
                <a:tab pos="1417137" algn="l"/>
                <a:tab pos="1824709" algn="l"/>
                <a:tab pos="2232279" algn="l"/>
                <a:tab pos="2639850" algn="l"/>
                <a:tab pos="3047421" algn="l"/>
                <a:tab pos="3454992" algn="l"/>
                <a:tab pos="3862563" algn="l"/>
                <a:tab pos="4270134" algn="l"/>
                <a:tab pos="4677705" algn="l"/>
                <a:tab pos="5085276" algn="l"/>
                <a:tab pos="5492847" algn="l"/>
                <a:tab pos="5900418" algn="l"/>
                <a:tab pos="6307988" algn="l"/>
                <a:tab pos="6715560" algn="l"/>
                <a:tab pos="7123130" algn="l"/>
                <a:tab pos="7530702" algn="l"/>
                <a:tab pos="7938272" algn="l"/>
                <a:tab pos="8345844" algn="l"/>
              </a:tabLst>
            </a:pPr>
            <a:r>
              <a:rPr lang="fi-FI" altLang="fi-FI" sz="1814" b="1" u="sng"/>
              <a:t>Maahanmuuttajien keskimäärin heikko pärjääminen:</a:t>
            </a:r>
          </a:p>
          <a:p>
            <a:pPr marL="1065733" lvl="1" indent="-453657">
              <a:buSzPct val="45000"/>
              <a:buFont typeface="Wingdings" panose="05000000000000000000" pitchFamily="2" charset="2"/>
              <a:buChar char=""/>
              <a:tabLst>
                <a:tab pos="506943" algn="l"/>
                <a:tab pos="601995" algn="l"/>
                <a:tab pos="1009567" algn="l"/>
                <a:tab pos="1417137" algn="l"/>
                <a:tab pos="1824709" algn="l"/>
                <a:tab pos="2232279" algn="l"/>
                <a:tab pos="2639850" algn="l"/>
                <a:tab pos="3047421" algn="l"/>
                <a:tab pos="3454992" algn="l"/>
                <a:tab pos="3862563" algn="l"/>
                <a:tab pos="4270134" algn="l"/>
                <a:tab pos="4677705" algn="l"/>
                <a:tab pos="5085276" algn="l"/>
                <a:tab pos="5492847" algn="l"/>
                <a:tab pos="5900418" algn="l"/>
                <a:tab pos="6307988" algn="l"/>
                <a:tab pos="6715560" algn="l"/>
                <a:tab pos="7123130" algn="l"/>
                <a:tab pos="7530702" algn="l"/>
                <a:tab pos="7938272" algn="l"/>
                <a:tab pos="8345844" algn="l"/>
              </a:tabLst>
            </a:pPr>
            <a:r>
              <a:rPr lang="fi-FI" altLang="fi-FI" sz="1814" u="sng"/>
              <a:t>Taustaa</a:t>
            </a:r>
            <a:r>
              <a:rPr lang="fi-FI" altLang="fi-FI" sz="1814"/>
              <a:t>: Kaupunginjohtajat pyytävät valtiota apuun kustannuksiin. </a:t>
            </a:r>
          </a:p>
          <a:p>
            <a:pPr marL="1065733" lvl="1" indent="-453657">
              <a:buSzPct val="45000"/>
              <a:buFont typeface="Wingdings" panose="05000000000000000000" pitchFamily="2" charset="2"/>
              <a:buChar char=""/>
              <a:tabLst>
                <a:tab pos="506943" algn="l"/>
                <a:tab pos="601995" algn="l"/>
                <a:tab pos="1009567" algn="l"/>
                <a:tab pos="1417137" algn="l"/>
                <a:tab pos="1824709" algn="l"/>
                <a:tab pos="2232279" algn="l"/>
                <a:tab pos="2639850" algn="l"/>
                <a:tab pos="3047421" algn="l"/>
                <a:tab pos="3454992" algn="l"/>
                <a:tab pos="3862563" algn="l"/>
                <a:tab pos="4270134" algn="l"/>
                <a:tab pos="4677705" algn="l"/>
                <a:tab pos="5085276" algn="l"/>
                <a:tab pos="5492847" algn="l"/>
                <a:tab pos="5900418" algn="l"/>
                <a:tab pos="6307988" algn="l"/>
                <a:tab pos="6715560" algn="l"/>
                <a:tab pos="7123130" algn="l"/>
                <a:tab pos="7530702" algn="l"/>
                <a:tab pos="7938272" algn="l"/>
                <a:tab pos="8345844" algn="l"/>
              </a:tabLst>
            </a:pPr>
            <a:r>
              <a:rPr lang="fi-FI" altLang="fi-FI" sz="1814"/>
              <a:t>Sosiaalietuudet, palkat, työllisyysasteet, hyvät ja huonot veronmaksajat.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>
            <a:extLst>
              <a:ext uri="{FF2B5EF4-FFF2-40B4-BE49-F238E27FC236}">
                <a16:creationId xmlns:a16="http://schemas.microsoft.com/office/drawing/2014/main" id="{12FDDBD9-94C0-2561-62FF-BFDA7770FD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0049" y="273630"/>
            <a:ext cx="8221823" cy="1137719"/>
          </a:xfrm>
          <a:ln/>
        </p:spPr>
        <p:txBody>
          <a:bodyPr/>
          <a:lstStyle/>
          <a:p>
            <a:pPr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fi-FI" altLang="fi-FI" sz="3447"/>
              <a:t>Jos vertailu tehtäisiin keskiarvojen sijasta mediaanituloilla, </a:t>
            </a:r>
            <a:r>
              <a:rPr lang="fi-FI" altLang="fi-FI" sz="3447" i="1"/>
              <a:t>isot pakolaismaat</a:t>
            </a:r>
          </a:p>
        </p:txBody>
      </p:sp>
      <p:pic>
        <p:nvPicPr>
          <p:cNvPr id="41986" name="Picture 2">
            <a:extLst>
              <a:ext uri="{FF2B5EF4-FFF2-40B4-BE49-F238E27FC236}">
                <a16:creationId xmlns:a16="http://schemas.microsoft.com/office/drawing/2014/main" id="{0BC7A0A9-C630-9A27-D821-209098BF8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2" y="1487678"/>
            <a:ext cx="8387441" cy="4978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">
            <a:extLst>
              <a:ext uri="{FF2B5EF4-FFF2-40B4-BE49-F238E27FC236}">
                <a16:creationId xmlns:a16="http://schemas.microsoft.com/office/drawing/2014/main" id="{0728B79A-3A78-81D1-6EBE-FA53807206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188" y="326915"/>
            <a:ext cx="8426324" cy="3070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3010" name="Picture 2">
            <a:extLst>
              <a:ext uri="{FF2B5EF4-FFF2-40B4-BE49-F238E27FC236}">
                <a16:creationId xmlns:a16="http://schemas.microsoft.com/office/drawing/2014/main" id="{54A42CA4-9981-B9EA-F8CE-36C3FDED4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435" y="3591738"/>
            <a:ext cx="8622185" cy="2939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>
            <a:extLst>
              <a:ext uri="{FF2B5EF4-FFF2-40B4-BE49-F238E27FC236}">
                <a16:creationId xmlns:a16="http://schemas.microsoft.com/office/drawing/2014/main" id="{AE34F0A0-4F8B-1BA4-4D5B-AD6CA1AD28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0049" y="273630"/>
            <a:ext cx="8221823" cy="1137719"/>
          </a:xfrm>
          <a:ln/>
        </p:spPr>
        <p:txBody>
          <a:bodyPr>
            <a:normAutofit fontScale="90000"/>
          </a:bodyPr>
          <a:lstStyle/>
          <a:p>
            <a:pPr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fi-FI" altLang="fi-FI" u="sng"/>
              <a:t>Palkka- ja yrittäjätulojen vertailuja:</a:t>
            </a:r>
            <a:br>
              <a:rPr lang="fi-FI" altLang="fi-FI" u="sng"/>
            </a:br>
            <a:r>
              <a:rPr lang="fi-FI" altLang="fi-FI" b="1" u="sng"/>
              <a:t>Espoo</a:t>
            </a:r>
            <a:r>
              <a:rPr lang="fi-FI" altLang="fi-FI" u="sng"/>
              <a:t> kaupunginosittain</a:t>
            </a:r>
          </a:p>
        </p:txBody>
      </p:sp>
      <p:sp>
        <p:nvSpPr>
          <p:cNvPr id="44034" name="Rectangle 2">
            <a:extLst>
              <a:ext uri="{FF2B5EF4-FFF2-40B4-BE49-F238E27FC236}">
                <a16:creationId xmlns:a16="http://schemas.microsoft.com/office/drawing/2014/main" id="{3FB46899-0F26-2C15-B70B-3A2DCC446F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8690" y="1697940"/>
            <a:ext cx="8221823" cy="4519194"/>
          </a:xfrm>
          <a:ln/>
        </p:spPr>
        <p:txBody>
          <a:bodyPr/>
          <a:lstStyle/>
          <a:p>
            <a:pPr marL="506943" indent="-505504">
              <a:buSzPct val="45000"/>
              <a:buFont typeface="Wingdings" panose="05000000000000000000" pitchFamily="2" charset="2"/>
              <a:buChar char=""/>
              <a:tabLst>
                <a:tab pos="506943" algn="l"/>
                <a:tab pos="601995" algn="l"/>
                <a:tab pos="1009567" algn="l"/>
                <a:tab pos="1417137" algn="l"/>
                <a:tab pos="1824709" algn="l"/>
                <a:tab pos="2232279" algn="l"/>
                <a:tab pos="2639850" algn="l"/>
                <a:tab pos="3047421" algn="l"/>
                <a:tab pos="3454992" algn="l"/>
                <a:tab pos="3862563" algn="l"/>
                <a:tab pos="4270134" algn="l"/>
                <a:tab pos="4677705" algn="l"/>
                <a:tab pos="5085276" algn="l"/>
                <a:tab pos="5492847" algn="l"/>
                <a:tab pos="5900418" algn="l"/>
                <a:tab pos="6307988" algn="l"/>
                <a:tab pos="6715560" algn="l"/>
                <a:tab pos="7123130" algn="l"/>
                <a:tab pos="7530702" algn="l"/>
                <a:tab pos="7938272" algn="l"/>
                <a:tab pos="8345844" algn="l"/>
              </a:tabLst>
            </a:pPr>
            <a:r>
              <a:rPr lang="fi-FI" altLang="fi-FI"/>
              <a:t>Suomalaisen (25–60-v.) kantaväestön keskiarvo koko Espoossa oli </a:t>
            </a:r>
            <a:r>
              <a:rPr lang="fi-FI" altLang="fi-FI" b="1"/>
              <a:t>49 190 euroa</a:t>
            </a:r>
            <a:r>
              <a:rPr lang="fi-FI" altLang="fi-FI"/>
              <a:t>.</a:t>
            </a:r>
          </a:p>
          <a:p>
            <a:pPr marL="506943" indent="-505504">
              <a:buSzPct val="45000"/>
              <a:buFont typeface="Wingdings" panose="05000000000000000000" pitchFamily="2" charset="2"/>
              <a:buChar char=""/>
              <a:tabLst>
                <a:tab pos="506943" algn="l"/>
                <a:tab pos="601995" algn="l"/>
                <a:tab pos="1009567" algn="l"/>
                <a:tab pos="1417137" algn="l"/>
                <a:tab pos="1824709" algn="l"/>
                <a:tab pos="2232279" algn="l"/>
                <a:tab pos="2639850" algn="l"/>
                <a:tab pos="3047421" algn="l"/>
                <a:tab pos="3454992" algn="l"/>
                <a:tab pos="3862563" algn="l"/>
                <a:tab pos="4270134" algn="l"/>
                <a:tab pos="4677705" algn="l"/>
                <a:tab pos="5085276" algn="l"/>
                <a:tab pos="5492847" algn="l"/>
                <a:tab pos="5900418" algn="l"/>
                <a:tab pos="6307988" algn="l"/>
                <a:tab pos="6715560" algn="l"/>
                <a:tab pos="7123130" algn="l"/>
                <a:tab pos="7530702" algn="l"/>
                <a:tab pos="7938272" algn="l"/>
                <a:tab pos="8345844" algn="l"/>
              </a:tabLst>
            </a:pPr>
            <a:r>
              <a:rPr lang="fi-FI" altLang="fi-FI"/>
              <a:t>Kaikkien maahanmuuttajien osalta vain </a:t>
            </a:r>
            <a:r>
              <a:rPr lang="fi-FI" altLang="fi-FI" b="1"/>
              <a:t>2</a:t>
            </a:r>
            <a:r>
              <a:rPr lang="fi-FI" altLang="fi-FI"/>
              <a:t> kaupunginosassa</a:t>
            </a:r>
            <a:r>
              <a:rPr lang="fi-FI" altLang="fi-FI" b="1"/>
              <a:t> 56</a:t>
            </a:r>
            <a:r>
              <a:rPr lang="fi-FI" altLang="fi-FI"/>
              <a:t>:stä alueen keskiarvo oli yli tämän.</a:t>
            </a:r>
          </a:p>
          <a:p>
            <a:pPr marL="506943" indent="-505504">
              <a:buSzPct val="45000"/>
              <a:buFont typeface="Wingdings" panose="05000000000000000000" pitchFamily="2" charset="2"/>
              <a:buChar char=""/>
              <a:tabLst>
                <a:tab pos="506943" algn="l"/>
                <a:tab pos="601995" algn="l"/>
                <a:tab pos="1009567" algn="l"/>
                <a:tab pos="1417137" algn="l"/>
                <a:tab pos="1824709" algn="l"/>
                <a:tab pos="2232279" algn="l"/>
                <a:tab pos="2639850" algn="l"/>
                <a:tab pos="3047421" algn="l"/>
                <a:tab pos="3454992" algn="l"/>
                <a:tab pos="3862563" algn="l"/>
                <a:tab pos="4270134" algn="l"/>
                <a:tab pos="4677705" algn="l"/>
                <a:tab pos="5085276" algn="l"/>
                <a:tab pos="5492847" algn="l"/>
                <a:tab pos="5900418" algn="l"/>
                <a:tab pos="6307988" algn="l"/>
                <a:tab pos="6715560" algn="l"/>
                <a:tab pos="7123130" algn="l"/>
                <a:tab pos="7530702" algn="l"/>
                <a:tab pos="7938272" algn="l"/>
                <a:tab pos="8345844" algn="l"/>
              </a:tabLst>
            </a:pPr>
            <a:r>
              <a:rPr lang="fi-FI" altLang="fi-FI"/>
              <a:t> Kantaväestön keskitulot olivat </a:t>
            </a:r>
            <a:r>
              <a:rPr lang="fi-FI" altLang="fi-FI" b="1"/>
              <a:t>yli 40 000</a:t>
            </a:r>
            <a:r>
              <a:rPr lang="fi-FI" altLang="fi-FI"/>
              <a:t> euroa </a:t>
            </a:r>
            <a:r>
              <a:rPr lang="fi-FI" altLang="fi-FI" b="1" i="1"/>
              <a:t>51/56</a:t>
            </a:r>
            <a:r>
              <a:rPr lang="fi-FI" altLang="fi-FI"/>
              <a:t> kaupunginosassa.</a:t>
            </a:r>
          </a:p>
          <a:p>
            <a:pPr marL="1065733" lvl="1" indent="-453657">
              <a:buSzPct val="45000"/>
              <a:buFont typeface="Wingdings" panose="05000000000000000000" pitchFamily="2" charset="2"/>
              <a:buChar char=""/>
              <a:tabLst>
                <a:tab pos="506943" algn="l"/>
                <a:tab pos="601995" algn="l"/>
                <a:tab pos="1009567" algn="l"/>
                <a:tab pos="1417137" algn="l"/>
                <a:tab pos="1824709" algn="l"/>
                <a:tab pos="2232279" algn="l"/>
                <a:tab pos="2639850" algn="l"/>
                <a:tab pos="3047421" algn="l"/>
                <a:tab pos="3454992" algn="l"/>
                <a:tab pos="3862563" algn="l"/>
                <a:tab pos="4270134" algn="l"/>
                <a:tab pos="4677705" algn="l"/>
                <a:tab pos="5085276" algn="l"/>
                <a:tab pos="5492847" algn="l"/>
                <a:tab pos="5900418" algn="l"/>
                <a:tab pos="6307988" algn="l"/>
                <a:tab pos="6715560" algn="l"/>
                <a:tab pos="7123130" algn="l"/>
                <a:tab pos="7530702" algn="l"/>
                <a:tab pos="7938272" algn="l"/>
                <a:tab pos="8345844" algn="l"/>
              </a:tabLst>
            </a:pPr>
            <a:r>
              <a:rPr lang="fi-FI" altLang="fi-FI"/>
              <a:t>Vastaavasti maahanmuuttajilla keskitulot olivat </a:t>
            </a:r>
            <a:r>
              <a:rPr lang="fi-FI" altLang="fi-FI" b="1"/>
              <a:t>yli 40 000</a:t>
            </a:r>
            <a:r>
              <a:rPr lang="fi-FI" altLang="fi-FI"/>
              <a:t> euroa vain </a:t>
            </a:r>
            <a:r>
              <a:rPr lang="fi-FI" altLang="fi-FI" b="1"/>
              <a:t>3/56</a:t>
            </a:r>
            <a:r>
              <a:rPr lang="fi-FI" altLang="fi-FI"/>
              <a:t> kaupunginosassa.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1">
            <a:extLst>
              <a:ext uri="{FF2B5EF4-FFF2-40B4-BE49-F238E27FC236}">
                <a16:creationId xmlns:a16="http://schemas.microsoft.com/office/drawing/2014/main" id="{63BFD5BF-C82F-82DB-D07C-959F5A649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208" y="391722"/>
            <a:ext cx="7576635" cy="3102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5058" name="Picture 2">
            <a:extLst>
              <a:ext uri="{FF2B5EF4-FFF2-40B4-BE49-F238E27FC236}">
                <a16:creationId xmlns:a16="http://schemas.microsoft.com/office/drawing/2014/main" id="{ED49C1AD-2027-CC7F-4CCE-754F12F3B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210" y="3462124"/>
            <a:ext cx="7576636" cy="2890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>
            <a:extLst>
              <a:ext uri="{FF2B5EF4-FFF2-40B4-BE49-F238E27FC236}">
                <a16:creationId xmlns:a16="http://schemas.microsoft.com/office/drawing/2014/main" id="{D8F0A070-B6D2-1FFB-1ED7-2B9F75F17D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0049" y="273630"/>
            <a:ext cx="8221823" cy="1137719"/>
          </a:xfrm>
          <a:ln/>
        </p:spPr>
        <p:txBody>
          <a:bodyPr>
            <a:normAutofit fontScale="90000"/>
          </a:bodyPr>
          <a:lstStyle/>
          <a:p>
            <a:pPr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fi-FI" altLang="fi-FI" u="sng"/>
              <a:t>Palkka- ja yrittäjätulojen vertailuja:</a:t>
            </a:r>
            <a:br>
              <a:rPr lang="fi-FI" altLang="fi-FI" u="sng"/>
            </a:br>
            <a:r>
              <a:rPr lang="fi-FI" altLang="fi-FI" b="1" u="sng"/>
              <a:t>Vantaa</a:t>
            </a:r>
            <a:r>
              <a:rPr lang="fi-FI" altLang="fi-FI" u="sng"/>
              <a:t> kaupunginosittain</a:t>
            </a:r>
          </a:p>
        </p:txBody>
      </p:sp>
      <p:sp>
        <p:nvSpPr>
          <p:cNvPr id="46082" name="Rectangle 2">
            <a:extLst>
              <a:ext uri="{FF2B5EF4-FFF2-40B4-BE49-F238E27FC236}">
                <a16:creationId xmlns:a16="http://schemas.microsoft.com/office/drawing/2014/main" id="{69507DE7-BAD2-CA53-05A2-D2DBB574A2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8690" y="1697940"/>
            <a:ext cx="8221823" cy="4519194"/>
          </a:xfrm>
          <a:ln/>
        </p:spPr>
        <p:txBody>
          <a:bodyPr/>
          <a:lstStyle/>
          <a:p>
            <a:pPr marL="506943" indent="-505504">
              <a:buSzPct val="45000"/>
              <a:buFont typeface="Wingdings" panose="05000000000000000000" pitchFamily="2" charset="2"/>
              <a:buChar char=""/>
              <a:tabLst>
                <a:tab pos="506943" algn="l"/>
                <a:tab pos="601995" algn="l"/>
                <a:tab pos="1009567" algn="l"/>
                <a:tab pos="1417137" algn="l"/>
                <a:tab pos="1824709" algn="l"/>
                <a:tab pos="2232279" algn="l"/>
                <a:tab pos="2639850" algn="l"/>
                <a:tab pos="3047421" algn="l"/>
                <a:tab pos="3454992" algn="l"/>
                <a:tab pos="3862563" algn="l"/>
                <a:tab pos="4270134" algn="l"/>
                <a:tab pos="4677705" algn="l"/>
                <a:tab pos="5085276" algn="l"/>
                <a:tab pos="5492847" algn="l"/>
                <a:tab pos="5900418" algn="l"/>
                <a:tab pos="6307988" algn="l"/>
                <a:tab pos="6715560" algn="l"/>
                <a:tab pos="7123130" algn="l"/>
                <a:tab pos="7530702" algn="l"/>
                <a:tab pos="7938272" algn="l"/>
                <a:tab pos="8345844" algn="l"/>
              </a:tabLst>
            </a:pPr>
            <a:r>
              <a:rPr lang="fi-FI" altLang="fi-FI"/>
              <a:t>Suomalaisen (25–60-v.) kantaväestön keskiarvo koko Vantaalla oli </a:t>
            </a:r>
            <a:r>
              <a:rPr lang="fi-FI" altLang="fi-FI" b="1"/>
              <a:t>38 300 euroa</a:t>
            </a:r>
            <a:r>
              <a:rPr lang="fi-FI" altLang="fi-FI"/>
              <a:t>.</a:t>
            </a:r>
          </a:p>
          <a:p>
            <a:pPr marL="506943" indent="-505504">
              <a:buSzPct val="45000"/>
              <a:buFont typeface="Wingdings" panose="05000000000000000000" pitchFamily="2" charset="2"/>
              <a:buChar char=""/>
              <a:tabLst>
                <a:tab pos="506943" algn="l"/>
                <a:tab pos="601995" algn="l"/>
                <a:tab pos="1009567" algn="l"/>
                <a:tab pos="1417137" algn="l"/>
                <a:tab pos="1824709" algn="l"/>
                <a:tab pos="2232279" algn="l"/>
                <a:tab pos="2639850" algn="l"/>
                <a:tab pos="3047421" algn="l"/>
                <a:tab pos="3454992" algn="l"/>
                <a:tab pos="3862563" algn="l"/>
                <a:tab pos="4270134" algn="l"/>
                <a:tab pos="4677705" algn="l"/>
                <a:tab pos="5085276" algn="l"/>
                <a:tab pos="5492847" algn="l"/>
                <a:tab pos="5900418" algn="l"/>
                <a:tab pos="6307988" algn="l"/>
                <a:tab pos="6715560" algn="l"/>
                <a:tab pos="7123130" algn="l"/>
                <a:tab pos="7530702" algn="l"/>
                <a:tab pos="7938272" algn="l"/>
                <a:tab pos="8345844" algn="l"/>
              </a:tabLst>
            </a:pPr>
            <a:r>
              <a:rPr lang="fi-FI" altLang="fi-FI"/>
              <a:t>Kaikkien maahanmuuttajien osalta keskiarvo </a:t>
            </a:r>
            <a:r>
              <a:rPr lang="fi-FI" altLang="fi-FI" b="1"/>
              <a:t>ei ollut yhdessäkään</a:t>
            </a:r>
            <a:r>
              <a:rPr lang="fi-FI" altLang="fi-FI"/>
              <a:t> kaupunginosasa yli tämän.</a:t>
            </a:r>
          </a:p>
          <a:p>
            <a:pPr marL="506943" indent="-505504">
              <a:buSzPct val="45000"/>
              <a:buFont typeface="Wingdings" panose="05000000000000000000" pitchFamily="2" charset="2"/>
              <a:buChar char=""/>
              <a:tabLst>
                <a:tab pos="506943" algn="l"/>
                <a:tab pos="601995" algn="l"/>
                <a:tab pos="1009567" algn="l"/>
                <a:tab pos="1417137" algn="l"/>
                <a:tab pos="1824709" algn="l"/>
                <a:tab pos="2232279" algn="l"/>
                <a:tab pos="2639850" algn="l"/>
                <a:tab pos="3047421" algn="l"/>
                <a:tab pos="3454992" algn="l"/>
                <a:tab pos="3862563" algn="l"/>
                <a:tab pos="4270134" algn="l"/>
                <a:tab pos="4677705" algn="l"/>
                <a:tab pos="5085276" algn="l"/>
                <a:tab pos="5492847" algn="l"/>
                <a:tab pos="5900418" algn="l"/>
                <a:tab pos="6307988" algn="l"/>
                <a:tab pos="6715560" algn="l"/>
                <a:tab pos="7123130" algn="l"/>
                <a:tab pos="7530702" algn="l"/>
                <a:tab pos="7938272" algn="l"/>
                <a:tab pos="8345844" algn="l"/>
              </a:tabLst>
            </a:pPr>
            <a:r>
              <a:rPr lang="fi-FI" altLang="fi-FI"/>
              <a:t> Kantaväestön keskitulot olivat </a:t>
            </a:r>
            <a:r>
              <a:rPr lang="fi-FI" altLang="fi-FI" b="1"/>
              <a:t>yli 30 000</a:t>
            </a:r>
            <a:r>
              <a:rPr lang="fi-FI" altLang="fi-FI"/>
              <a:t> euroa </a:t>
            </a:r>
            <a:r>
              <a:rPr lang="fi-FI" altLang="fi-FI" b="1"/>
              <a:t>lähes kaikissa</a:t>
            </a:r>
            <a:r>
              <a:rPr lang="fi-FI" altLang="fi-FI"/>
              <a:t> kaupunginosassa.</a:t>
            </a:r>
          </a:p>
          <a:p>
            <a:pPr marL="1065733" lvl="1" indent="-453657">
              <a:buSzPct val="45000"/>
              <a:buFont typeface="Wingdings" panose="05000000000000000000" pitchFamily="2" charset="2"/>
              <a:buChar char=""/>
              <a:tabLst>
                <a:tab pos="506943" algn="l"/>
                <a:tab pos="601995" algn="l"/>
                <a:tab pos="1009567" algn="l"/>
                <a:tab pos="1417137" algn="l"/>
                <a:tab pos="1824709" algn="l"/>
                <a:tab pos="2232279" algn="l"/>
                <a:tab pos="2639850" algn="l"/>
                <a:tab pos="3047421" algn="l"/>
                <a:tab pos="3454992" algn="l"/>
                <a:tab pos="3862563" algn="l"/>
                <a:tab pos="4270134" algn="l"/>
                <a:tab pos="4677705" algn="l"/>
                <a:tab pos="5085276" algn="l"/>
                <a:tab pos="5492847" algn="l"/>
                <a:tab pos="5900418" algn="l"/>
                <a:tab pos="6307988" algn="l"/>
                <a:tab pos="6715560" algn="l"/>
                <a:tab pos="7123130" algn="l"/>
                <a:tab pos="7530702" algn="l"/>
                <a:tab pos="7938272" algn="l"/>
                <a:tab pos="8345844" algn="l"/>
              </a:tabLst>
            </a:pPr>
            <a:r>
              <a:rPr lang="fi-FI" altLang="fi-FI"/>
              <a:t>Vastaavasti maahanmuuttajilla keskitulot olivat </a:t>
            </a:r>
            <a:r>
              <a:rPr lang="fi-FI" altLang="fi-FI" b="1"/>
              <a:t>yli 30 000</a:t>
            </a:r>
            <a:r>
              <a:rPr lang="fi-FI" altLang="fi-FI"/>
              <a:t> euroa vain </a:t>
            </a:r>
            <a:r>
              <a:rPr lang="fi-FI" altLang="fi-FI" b="1"/>
              <a:t>3/57</a:t>
            </a:r>
            <a:r>
              <a:rPr lang="fi-FI" altLang="fi-FI"/>
              <a:t> kaupunginosassa.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>
            <a:extLst>
              <a:ext uri="{FF2B5EF4-FFF2-40B4-BE49-F238E27FC236}">
                <a16:creationId xmlns:a16="http://schemas.microsoft.com/office/drawing/2014/main" id="{F732A8EB-06D3-1F2B-856F-00879F521C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0049" y="273630"/>
            <a:ext cx="8221823" cy="1137719"/>
          </a:xfrm>
          <a:ln/>
        </p:spPr>
        <p:txBody>
          <a:bodyPr/>
          <a:lstStyle/>
          <a:p>
            <a:pPr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fi-FI" altLang="fi-FI" sz="3629" b="1" u="sng"/>
              <a:t>Kiteytykset palkka- ja yrittäjätuloista</a:t>
            </a:r>
            <a:r>
              <a:rPr lang="fi-FI" altLang="fi-FI"/>
              <a:t>:</a:t>
            </a:r>
          </a:p>
        </p:txBody>
      </p:sp>
      <p:sp>
        <p:nvSpPr>
          <p:cNvPr id="47106" name="Rectangle 2">
            <a:extLst>
              <a:ext uri="{FF2B5EF4-FFF2-40B4-BE49-F238E27FC236}">
                <a16:creationId xmlns:a16="http://schemas.microsoft.com/office/drawing/2014/main" id="{53F8419C-DD3B-D111-586F-D5DD886698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0049" y="1604330"/>
            <a:ext cx="8221823" cy="4519194"/>
          </a:xfrm>
          <a:ln/>
        </p:spPr>
        <p:txBody>
          <a:bodyPr/>
          <a:lstStyle/>
          <a:p>
            <a:pPr marL="506943" indent="-505504">
              <a:buSzPct val="45000"/>
              <a:buFont typeface="Wingdings" panose="05000000000000000000" pitchFamily="2" charset="2"/>
              <a:buChar char=""/>
              <a:tabLst>
                <a:tab pos="506943" algn="l"/>
                <a:tab pos="601995" algn="l"/>
                <a:tab pos="1009567" algn="l"/>
                <a:tab pos="1417137" algn="l"/>
                <a:tab pos="1824709" algn="l"/>
                <a:tab pos="2232279" algn="l"/>
                <a:tab pos="2639850" algn="l"/>
                <a:tab pos="3047421" algn="l"/>
                <a:tab pos="3454992" algn="l"/>
                <a:tab pos="3862563" algn="l"/>
                <a:tab pos="4270134" algn="l"/>
                <a:tab pos="4677705" algn="l"/>
                <a:tab pos="5085276" algn="l"/>
                <a:tab pos="5492847" algn="l"/>
                <a:tab pos="5900418" algn="l"/>
                <a:tab pos="6307988" algn="l"/>
                <a:tab pos="6715560" algn="l"/>
                <a:tab pos="7123130" algn="l"/>
                <a:tab pos="7530702" algn="l"/>
                <a:tab pos="7938272" algn="l"/>
                <a:tab pos="8345844" algn="l"/>
              </a:tabLst>
            </a:pPr>
            <a:r>
              <a:rPr lang="fi-FI" altLang="fi-FI"/>
              <a:t>Suomalaisen kantaväestön keskitulot ovat PK-seudun </a:t>
            </a:r>
            <a:r>
              <a:rPr lang="fi-FI" altLang="fi-FI" i="1"/>
              <a:t>heikoimmilla</a:t>
            </a:r>
            <a:r>
              <a:rPr lang="fi-FI" altLang="fi-FI"/>
              <a:t> alueilla samaa luokkaa kuin maahanmuuttajien keskitulot </a:t>
            </a:r>
            <a:r>
              <a:rPr lang="fi-FI" altLang="fi-FI" i="1"/>
              <a:t>parhaimmilla</a:t>
            </a:r>
            <a:r>
              <a:rPr lang="fi-FI" altLang="fi-FI"/>
              <a:t> alueilla.</a:t>
            </a:r>
          </a:p>
          <a:p>
            <a:pPr marL="506943" indent="-505504">
              <a:buSzPct val="45000"/>
              <a:buFont typeface="Wingdings" panose="05000000000000000000" pitchFamily="2" charset="2"/>
              <a:buChar char=""/>
              <a:tabLst>
                <a:tab pos="506943" algn="l"/>
                <a:tab pos="601995" algn="l"/>
                <a:tab pos="1009567" algn="l"/>
                <a:tab pos="1417137" algn="l"/>
                <a:tab pos="1824709" algn="l"/>
                <a:tab pos="2232279" algn="l"/>
                <a:tab pos="2639850" algn="l"/>
                <a:tab pos="3047421" algn="l"/>
                <a:tab pos="3454992" algn="l"/>
                <a:tab pos="3862563" algn="l"/>
                <a:tab pos="4270134" algn="l"/>
                <a:tab pos="4677705" algn="l"/>
                <a:tab pos="5085276" algn="l"/>
                <a:tab pos="5492847" algn="l"/>
                <a:tab pos="5900418" algn="l"/>
                <a:tab pos="6307988" algn="l"/>
                <a:tab pos="6715560" algn="l"/>
                <a:tab pos="7123130" algn="l"/>
                <a:tab pos="7530702" algn="l"/>
                <a:tab pos="7938272" algn="l"/>
                <a:tab pos="8345844" algn="l"/>
              </a:tabLst>
            </a:pPr>
            <a:r>
              <a:rPr lang="fi-FI" altLang="fi-FI"/>
              <a:t>Ainoastaan länsimaalaisten keskitulot ovat lähellä kantaväestön keskituloja (tarkastelluista ryhmistä). </a:t>
            </a:r>
          </a:p>
          <a:p>
            <a:pPr marL="506943" indent="-505504">
              <a:buSzPct val="45000"/>
              <a:buFont typeface="Wingdings" panose="05000000000000000000" pitchFamily="2" charset="2"/>
              <a:buChar char=""/>
              <a:tabLst>
                <a:tab pos="506943" algn="l"/>
                <a:tab pos="601995" algn="l"/>
                <a:tab pos="1009567" algn="l"/>
                <a:tab pos="1417137" algn="l"/>
                <a:tab pos="1824709" algn="l"/>
                <a:tab pos="2232279" algn="l"/>
                <a:tab pos="2639850" algn="l"/>
                <a:tab pos="3047421" algn="l"/>
                <a:tab pos="3454992" algn="l"/>
                <a:tab pos="3862563" algn="l"/>
                <a:tab pos="4270134" algn="l"/>
                <a:tab pos="4677705" algn="l"/>
                <a:tab pos="5085276" algn="l"/>
                <a:tab pos="5492847" algn="l"/>
                <a:tab pos="5900418" algn="l"/>
                <a:tab pos="6307988" algn="l"/>
                <a:tab pos="6715560" algn="l"/>
                <a:tab pos="7123130" algn="l"/>
                <a:tab pos="7530702" algn="l"/>
                <a:tab pos="7938272" algn="l"/>
                <a:tab pos="8345844" algn="l"/>
              </a:tabLst>
            </a:pPr>
            <a:r>
              <a:rPr lang="fi-FI" altLang="fi-FI"/>
              <a:t>Matalat keskipalkat tarkoittavat pieniä kunnallisveroja → Rahoitusvaje kuntien peruspalveluiden rahoitukseen.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>
            <a:extLst>
              <a:ext uri="{FF2B5EF4-FFF2-40B4-BE49-F238E27FC236}">
                <a16:creationId xmlns:a16="http://schemas.microsoft.com/office/drawing/2014/main" id="{758317E7-36DF-265D-16D6-D7CF15F56B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0049" y="273630"/>
            <a:ext cx="8227583" cy="1143480"/>
          </a:xfrm>
          <a:ln/>
        </p:spPr>
        <p:txBody>
          <a:bodyPr/>
          <a:lstStyle/>
          <a:p>
            <a:pPr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fi-FI" altLang="fi-FI" sz="3629"/>
              <a:t>Helsingin uutiset: 2.11.2019: ”</a:t>
            </a:r>
            <a:r>
              <a:rPr lang="fi-FI" altLang="fi-FI" sz="3629" i="1"/>
              <a:t>[...] </a:t>
            </a:r>
            <a:r>
              <a:rPr lang="fi-FI" altLang="fi-FI" sz="3629" b="1" i="1" u="sng"/>
              <a:t>väestö kasvaa, mutta verotulot eivät</a:t>
            </a:r>
            <a:r>
              <a:rPr lang="fi-FI" altLang="fi-FI" sz="3629"/>
              <a:t>”</a:t>
            </a:r>
          </a:p>
        </p:txBody>
      </p:sp>
      <p:pic>
        <p:nvPicPr>
          <p:cNvPr id="48130" name="Picture 2">
            <a:extLst>
              <a:ext uri="{FF2B5EF4-FFF2-40B4-BE49-F238E27FC236}">
                <a16:creationId xmlns:a16="http://schemas.microsoft.com/office/drawing/2014/main" id="{FD2367C2-802E-036A-933E-026D9BB27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234" y="1568326"/>
            <a:ext cx="4900460" cy="5016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>
            <a:extLst>
              <a:ext uri="{FF2B5EF4-FFF2-40B4-BE49-F238E27FC236}">
                <a16:creationId xmlns:a16="http://schemas.microsoft.com/office/drawing/2014/main" id="{0FD14688-AFA3-09F8-71EF-F6AA085C0A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0049" y="273630"/>
            <a:ext cx="8223263" cy="1139160"/>
          </a:xfrm>
          <a:ln/>
        </p:spPr>
        <p:txBody>
          <a:bodyPr/>
          <a:lstStyle/>
          <a:p>
            <a:pPr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fi-FI" altLang="fi-FI" sz="3175"/>
              <a:t>”</a:t>
            </a:r>
            <a:r>
              <a:rPr lang="fi-FI" altLang="fi-FI" sz="3175" i="1"/>
              <a:t>Väestö kasvaa, mutta verotulot eivät</a:t>
            </a:r>
            <a:r>
              <a:rPr lang="fi-FI" altLang="fi-FI" sz="3175"/>
              <a:t>”</a:t>
            </a:r>
          </a:p>
        </p:txBody>
      </p:sp>
      <p:sp>
        <p:nvSpPr>
          <p:cNvPr id="49154" name="Rectangle 2">
            <a:extLst>
              <a:ext uri="{FF2B5EF4-FFF2-40B4-BE49-F238E27FC236}">
                <a16:creationId xmlns:a16="http://schemas.microsoft.com/office/drawing/2014/main" id="{7CEFEF16-2562-C4AB-AED5-EC09F23433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7250" y="1749785"/>
            <a:ext cx="8223263" cy="4520634"/>
          </a:xfrm>
          <a:ln/>
        </p:spPr>
        <p:txBody>
          <a:bodyPr/>
          <a:lstStyle/>
          <a:p>
            <a:pPr marL="506943" indent="-504063">
              <a:buClrTx/>
              <a:buNone/>
              <a:tabLst>
                <a:tab pos="506943" algn="l"/>
                <a:tab pos="601995" algn="l"/>
                <a:tab pos="1009567" algn="l"/>
                <a:tab pos="1417137" algn="l"/>
                <a:tab pos="1824709" algn="l"/>
                <a:tab pos="2232279" algn="l"/>
                <a:tab pos="2639850" algn="l"/>
                <a:tab pos="3047421" algn="l"/>
                <a:tab pos="3454992" algn="l"/>
                <a:tab pos="3862563" algn="l"/>
                <a:tab pos="4270134" algn="l"/>
                <a:tab pos="4677705" algn="l"/>
                <a:tab pos="5085276" algn="l"/>
                <a:tab pos="5492847" algn="l"/>
                <a:tab pos="5900418" algn="l"/>
                <a:tab pos="6307988" algn="l"/>
                <a:tab pos="6715560" algn="l"/>
                <a:tab pos="7123130" algn="l"/>
                <a:tab pos="7530702" algn="l"/>
                <a:tab pos="7938272" algn="l"/>
                <a:tab pos="8345844" algn="l"/>
              </a:tabLst>
            </a:pPr>
            <a:r>
              <a:rPr lang="fi-FI" altLang="fi-FI" u="sng"/>
              <a:t>Maahanmuuttajien pieniksi jäävät kunnallisverot:</a:t>
            </a:r>
          </a:p>
          <a:p>
            <a:pPr marL="506943" indent="-504063">
              <a:buClrTx/>
              <a:buNone/>
              <a:tabLst>
                <a:tab pos="506943" algn="l"/>
                <a:tab pos="601995" algn="l"/>
                <a:tab pos="1009567" algn="l"/>
                <a:tab pos="1417137" algn="l"/>
                <a:tab pos="1824709" algn="l"/>
                <a:tab pos="2232279" algn="l"/>
                <a:tab pos="2639850" algn="l"/>
                <a:tab pos="3047421" algn="l"/>
                <a:tab pos="3454992" algn="l"/>
                <a:tab pos="3862563" algn="l"/>
                <a:tab pos="4270134" algn="l"/>
                <a:tab pos="4677705" algn="l"/>
                <a:tab pos="5085276" algn="l"/>
                <a:tab pos="5492847" algn="l"/>
                <a:tab pos="5900418" algn="l"/>
                <a:tab pos="6307988" algn="l"/>
                <a:tab pos="6715560" algn="l"/>
                <a:tab pos="7123130" algn="l"/>
                <a:tab pos="7530702" algn="l"/>
                <a:tab pos="7938272" algn="l"/>
                <a:tab pos="8345844" algn="l"/>
              </a:tabLst>
            </a:pPr>
            <a:r>
              <a:rPr lang="fi-FI" altLang="fi-FI" sz="2540"/>
              <a:t>Rahoitusvaje Espoon taloudelle yhteensä vuonna 2020:</a:t>
            </a:r>
          </a:p>
          <a:p>
            <a:pPr marL="506943" indent="-504063" algn="ctr">
              <a:buClrTx/>
              <a:buNone/>
              <a:tabLst>
                <a:tab pos="506943" algn="l"/>
                <a:tab pos="601995" algn="l"/>
                <a:tab pos="1009567" algn="l"/>
                <a:tab pos="1417137" algn="l"/>
                <a:tab pos="1824709" algn="l"/>
                <a:tab pos="2232279" algn="l"/>
                <a:tab pos="2639850" algn="l"/>
                <a:tab pos="3047421" algn="l"/>
                <a:tab pos="3454992" algn="l"/>
                <a:tab pos="3862563" algn="l"/>
                <a:tab pos="4270134" algn="l"/>
                <a:tab pos="4677705" algn="l"/>
                <a:tab pos="5085276" algn="l"/>
                <a:tab pos="5492847" algn="l"/>
                <a:tab pos="5900418" algn="l"/>
                <a:tab pos="6307988" algn="l"/>
                <a:tab pos="6715560" algn="l"/>
                <a:tab pos="7123130" algn="l"/>
                <a:tab pos="7530702" algn="l"/>
                <a:tab pos="7938272" algn="l"/>
                <a:tab pos="8345844" algn="l"/>
              </a:tabLst>
            </a:pPr>
            <a:r>
              <a:rPr lang="fi-FI" altLang="fi-FI" sz="3175" b="1"/>
              <a:t>-133 miljoonaa euroa.</a:t>
            </a:r>
          </a:p>
          <a:p>
            <a:pPr marL="506943" indent="-504063" algn="ctr">
              <a:buClrTx/>
              <a:buNone/>
              <a:tabLst>
                <a:tab pos="506943" algn="l"/>
                <a:tab pos="601995" algn="l"/>
                <a:tab pos="1009567" algn="l"/>
                <a:tab pos="1417137" algn="l"/>
                <a:tab pos="1824709" algn="l"/>
                <a:tab pos="2232279" algn="l"/>
                <a:tab pos="2639850" algn="l"/>
                <a:tab pos="3047421" algn="l"/>
                <a:tab pos="3454992" algn="l"/>
                <a:tab pos="3862563" algn="l"/>
                <a:tab pos="4270134" algn="l"/>
                <a:tab pos="4677705" algn="l"/>
                <a:tab pos="5085276" algn="l"/>
                <a:tab pos="5492847" algn="l"/>
                <a:tab pos="5900418" algn="l"/>
                <a:tab pos="6307988" algn="l"/>
                <a:tab pos="6715560" algn="l"/>
                <a:tab pos="7123130" algn="l"/>
                <a:tab pos="7530702" algn="l"/>
                <a:tab pos="7938272" algn="l"/>
                <a:tab pos="8345844" algn="l"/>
              </a:tabLst>
            </a:pPr>
            <a:endParaRPr lang="fi-FI" altLang="fi-FI" sz="1089" b="1"/>
          </a:p>
          <a:p>
            <a:pPr marL="506943" indent="-504063" algn="ctr">
              <a:buClrTx/>
              <a:buNone/>
              <a:tabLst>
                <a:tab pos="506943" algn="l"/>
                <a:tab pos="601995" algn="l"/>
                <a:tab pos="1009567" algn="l"/>
                <a:tab pos="1417137" algn="l"/>
                <a:tab pos="1824709" algn="l"/>
                <a:tab pos="2232279" algn="l"/>
                <a:tab pos="2639850" algn="l"/>
                <a:tab pos="3047421" algn="l"/>
                <a:tab pos="3454992" algn="l"/>
                <a:tab pos="3862563" algn="l"/>
                <a:tab pos="4270134" algn="l"/>
                <a:tab pos="4677705" algn="l"/>
                <a:tab pos="5085276" algn="l"/>
                <a:tab pos="5492847" algn="l"/>
                <a:tab pos="5900418" algn="l"/>
                <a:tab pos="6307988" algn="l"/>
                <a:tab pos="6715560" algn="l"/>
                <a:tab pos="7123130" algn="l"/>
                <a:tab pos="7530702" algn="l"/>
                <a:tab pos="7938272" algn="l"/>
                <a:tab pos="8345844" algn="l"/>
              </a:tabLst>
            </a:pPr>
            <a:endParaRPr lang="fi-FI" altLang="fi-FI" sz="907"/>
          </a:p>
          <a:p>
            <a:pPr marL="506943" indent="-504063">
              <a:buClrTx/>
              <a:buNone/>
              <a:tabLst>
                <a:tab pos="506943" algn="l"/>
                <a:tab pos="601995" algn="l"/>
                <a:tab pos="1009567" algn="l"/>
                <a:tab pos="1417137" algn="l"/>
                <a:tab pos="1824709" algn="l"/>
                <a:tab pos="2232279" algn="l"/>
                <a:tab pos="2639850" algn="l"/>
                <a:tab pos="3047421" algn="l"/>
                <a:tab pos="3454992" algn="l"/>
                <a:tab pos="3862563" algn="l"/>
                <a:tab pos="4270134" algn="l"/>
                <a:tab pos="4677705" algn="l"/>
                <a:tab pos="5085276" algn="l"/>
                <a:tab pos="5492847" algn="l"/>
                <a:tab pos="5900418" algn="l"/>
                <a:tab pos="6307988" algn="l"/>
                <a:tab pos="6715560" algn="l"/>
                <a:tab pos="7123130" algn="l"/>
                <a:tab pos="7530702" algn="l"/>
                <a:tab pos="7938272" algn="l"/>
                <a:tab pos="8345844" algn="l"/>
              </a:tabLst>
            </a:pPr>
            <a:r>
              <a:rPr lang="fi-FI" altLang="fi-FI"/>
              <a:t>Helsinki: </a:t>
            </a:r>
            <a:r>
              <a:rPr lang="fi-FI" altLang="fi-FI" b="1"/>
              <a:t>-246 miljoonaa euroa</a:t>
            </a:r>
            <a:r>
              <a:rPr lang="fi-FI" altLang="fi-FI"/>
              <a:t>.</a:t>
            </a:r>
          </a:p>
          <a:p>
            <a:pPr marL="506943" indent="-504063">
              <a:buClrTx/>
              <a:buNone/>
              <a:tabLst>
                <a:tab pos="506943" algn="l"/>
                <a:tab pos="601995" algn="l"/>
                <a:tab pos="1009567" algn="l"/>
                <a:tab pos="1417137" algn="l"/>
                <a:tab pos="1824709" algn="l"/>
                <a:tab pos="2232279" algn="l"/>
                <a:tab pos="2639850" algn="l"/>
                <a:tab pos="3047421" algn="l"/>
                <a:tab pos="3454992" algn="l"/>
                <a:tab pos="3862563" algn="l"/>
                <a:tab pos="4270134" algn="l"/>
                <a:tab pos="4677705" algn="l"/>
                <a:tab pos="5085276" algn="l"/>
                <a:tab pos="5492847" algn="l"/>
                <a:tab pos="5900418" algn="l"/>
                <a:tab pos="6307988" algn="l"/>
                <a:tab pos="6715560" algn="l"/>
                <a:tab pos="7123130" algn="l"/>
                <a:tab pos="7530702" algn="l"/>
                <a:tab pos="7938272" algn="l"/>
                <a:tab pos="8345844" algn="l"/>
              </a:tabLst>
            </a:pPr>
            <a:r>
              <a:rPr lang="fi-FI" altLang="fi-FI"/>
              <a:t>Vantaa: </a:t>
            </a:r>
            <a:r>
              <a:rPr lang="fi-FI" altLang="fi-FI" b="1"/>
              <a:t>-97 miljoonaa euroa</a:t>
            </a:r>
            <a:r>
              <a:rPr lang="fi-FI" altLang="fi-FI"/>
              <a:t>.</a:t>
            </a:r>
          </a:p>
          <a:p>
            <a:pPr marL="506943" indent="-504063" algn="ctr">
              <a:buClrTx/>
              <a:buNone/>
              <a:tabLst>
                <a:tab pos="506943" algn="l"/>
                <a:tab pos="601995" algn="l"/>
                <a:tab pos="1009567" algn="l"/>
                <a:tab pos="1417137" algn="l"/>
                <a:tab pos="1824709" algn="l"/>
                <a:tab pos="2232279" algn="l"/>
                <a:tab pos="2639850" algn="l"/>
                <a:tab pos="3047421" algn="l"/>
                <a:tab pos="3454992" algn="l"/>
                <a:tab pos="3862563" algn="l"/>
                <a:tab pos="4270134" algn="l"/>
                <a:tab pos="4677705" algn="l"/>
                <a:tab pos="5085276" algn="l"/>
                <a:tab pos="5492847" algn="l"/>
                <a:tab pos="5900418" algn="l"/>
                <a:tab pos="6307988" algn="l"/>
                <a:tab pos="6715560" algn="l"/>
                <a:tab pos="7123130" algn="l"/>
                <a:tab pos="7530702" algn="l"/>
                <a:tab pos="7938272" algn="l"/>
                <a:tab pos="8345844" algn="l"/>
              </a:tabLst>
            </a:pPr>
            <a:r>
              <a:rPr lang="fi-FI" altLang="fi-FI" sz="2268"/>
              <a:t>(lähde: kuntaluvut.fi)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>
            <a:extLst>
              <a:ext uri="{FF2B5EF4-FFF2-40B4-BE49-F238E27FC236}">
                <a16:creationId xmlns:a16="http://schemas.microsoft.com/office/drawing/2014/main" id="{75AC219D-687F-2BBE-8CE7-2410F78843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0049" y="273630"/>
            <a:ext cx="8221823" cy="1137719"/>
          </a:xfrm>
          <a:ln/>
        </p:spPr>
        <p:txBody>
          <a:bodyPr>
            <a:normAutofit fontScale="90000"/>
          </a:bodyPr>
          <a:lstStyle/>
          <a:p>
            <a:pPr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fi-FI" altLang="fi-FI"/>
              <a:t>Hyvät ja huonot veronmaksajat: </a:t>
            </a:r>
            <a:r>
              <a:rPr lang="fi-FI" altLang="fi-FI" i="1"/>
              <a:t>kaikki ulkomaat yhteensä</a:t>
            </a:r>
          </a:p>
        </p:txBody>
      </p:sp>
      <p:pic>
        <p:nvPicPr>
          <p:cNvPr id="50178" name="Picture 2">
            <a:extLst>
              <a:ext uri="{FF2B5EF4-FFF2-40B4-BE49-F238E27FC236}">
                <a16:creationId xmlns:a16="http://schemas.microsoft.com/office/drawing/2014/main" id="{68D02BA1-DC7C-3B96-EB89-1CA21FD15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372" y="1700808"/>
            <a:ext cx="9099256" cy="4755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>
            <a:extLst>
              <a:ext uri="{FF2B5EF4-FFF2-40B4-BE49-F238E27FC236}">
                <a16:creationId xmlns:a16="http://schemas.microsoft.com/office/drawing/2014/main" id="{CBCF3E25-C737-46D4-8240-825DB641BF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0049" y="273630"/>
            <a:ext cx="8221823" cy="1137719"/>
          </a:xfrm>
          <a:ln/>
        </p:spPr>
        <p:txBody>
          <a:bodyPr>
            <a:normAutofit fontScale="90000"/>
          </a:bodyPr>
          <a:lstStyle/>
          <a:p>
            <a:pPr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fi-FI" altLang="fi-FI"/>
              <a:t>Hyvät ja huonot veronmaksajat: </a:t>
            </a:r>
            <a:r>
              <a:rPr lang="fi-FI" altLang="fi-FI" i="1"/>
              <a:t>Lähi-Itä ilman isoja pakolaismaita</a:t>
            </a:r>
          </a:p>
        </p:txBody>
      </p:sp>
      <p:pic>
        <p:nvPicPr>
          <p:cNvPr id="51202" name="Picture 2">
            <a:extLst>
              <a:ext uri="{FF2B5EF4-FFF2-40B4-BE49-F238E27FC236}">
                <a16:creationId xmlns:a16="http://schemas.microsoft.com/office/drawing/2014/main" id="{505A6442-ACC3-4FD7-C954-3514902E3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902" y="1633132"/>
            <a:ext cx="7975557" cy="4833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>
            <a:extLst>
              <a:ext uri="{FF2B5EF4-FFF2-40B4-BE49-F238E27FC236}">
                <a16:creationId xmlns:a16="http://schemas.microsoft.com/office/drawing/2014/main" id="{4DB7D25A-695A-89E4-E39F-8C29E91E45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690" y="495413"/>
            <a:ext cx="8221823" cy="1137719"/>
          </a:xfrm>
          <a:ln/>
        </p:spPr>
        <p:txBody>
          <a:bodyPr/>
          <a:lstStyle/>
          <a:p>
            <a:pPr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fi-FI" altLang="fi-FI" sz="2903" b="1" u="sng"/>
              <a:t>1. Historiallisen nopeat väestönmuutokset.</a:t>
            </a:r>
          </a:p>
        </p:txBody>
      </p:sp>
      <p:sp>
        <p:nvSpPr>
          <p:cNvPr id="6146" name="Rectangle 2">
            <a:extLst>
              <a:ext uri="{FF2B5EF4-FFF2-40B4-BE49-F238E27FC236}">
                <a16:creationId xmlns:a16="http://schemas.microsoft.com/office/drawing/2014/main" id="{7C1BC4D2-D872-B575-37E3-B52BA5B7F2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42157" y="1844835"/>
            <a:ext cx="7894909" cy="3902810"/>
          </a:xfrm>
          <a:ln/>
        </p:spPr>
        <p:txBody>
          <a:bodyPr/>
          <a:lstStyle/>
          <a:p>
            <a:pPr marL="506943" indent="-505504">
              <a:buSzPct val="45000"/>
              <a:buFont typeface="Wingdings" panose="05000000000000000000" pitchFamily="2" charset="2"/>
              <a:buChar char=""/>
              <a:tabLst>
                <a:tab pos="506943" algn="l"/>
                <a:tab pos="601995" algn="l"/>
                <a:tab pos="1009567" algn="l"/>
                <a:tab pos="1417137" algn="l"/>
                <a:tab pos="1824709" algn="l"/>
                <a:tab pos="2232279" algn="l"/>
                <a:tab pos="2639850" algn="l"/>
                <a:tab pos="3047421" algn="l"/>
                <a:tab pos="3454992" algn="l"/>
                <a:tab pos="3862563" algn="l"/>
                <a:tab pos="4270134" algn="l"/>
                <a:tab pos="4677705" algn="l"/>
                <a:tab pos="5085276" algn="l"/>
                <a:tab pos="5492847" algn="l"/>
                <a:tab pos="5900418" algn="l"/>
                <a:tab pos="6307988" algn="l"/>
                <a:tab pos="6715560" algn="l"/>
                <a:tab pos="7123130" algn="l"/>
                <a:tab pos="7530702" algn="l"/>
                <a:tab pos="7938272" algn="l"/>
                <a:tab pos="8345844" algn="l"/>
              </a:tabLst>
            </a:pPr>
            <a:r>
              <a:rPr lang="fi-FI" altLang="fi-FI"/>
              <a:t>Ylen ”koulukone” kertoo S2-oppilaiden osuudet kouluissa.</a:t>
            </a:r>
          </a:p>
          <a:p>
            <a:pPr marL="506943" indent="-505504">
              <a:buSzPct val="45000"/>
              <a:buFont typeface="Wingdings" panose="05000000000000000000" pitchFamily="2" charset="2"/>
              <a:buChar char=""/>
              <a:tabLst>
                <a:tab pos="506943" algn="l"/>
                <a:tab pos="601995" algn="l"/>
                <a:tab pos="1009567" algn="l"/>
                <a:tab pos="1417137" algn="l"/>
                <a:tab pos="1824709" algn="l"/>
                <a:tab pos="2232279" algn="l"/>
                <a:tab pos="2639850" algn="l"/>
                <a:tab pos="3047421" algn="l"/>
                <a:tab pos="3454992" algn="l"/>
                <a:tab pos="3862563" algn="l"/>
                <a:tab pos="4270134" algn="l"/>
                <a:tab pos="4677705" algn="l"/>
                <a:tab pos="5085276" algn="l"/>
                <a:tab pos="5492847" algn="l"/>
                <a:tab pos="5900418" algn="l"/>
                <a:tab pos="6307988" algn="l"/>
                <a:tab pos="6715560" algn="l"/>
                <a:tab pos="7123130" algn="l"/>
                <a:tab pos="7530702" algn="l"/>
                <a:tab pos="7938272" algn="l"/>
                <a:tab pos="8345844" algn="l"/>
              </a:tabLst>
            </a:pPr>
            <a:r>
              <a:rPr lang="fi-FI" altLang="fi-FI"/>
              <a:t>Koulukoneessa ei kuitenkaan maahanmuuttajaryhmittäistä erittelyä. </a:t>
            </a:r>
          </a:p>
          <a:p>
            <a:pPr marL="506943" indent="-505504">
              <a:buSzPct val="45000"/>
              <a:buFont typeface="Wingdings" panose="05000000000000000000" pitchFamily="2" charset="2"/>
              <a:buChar char=""/>
              <a:tabLst>
                <a:tab pos="506943" algn="l"/>
                <a:tab pos="601995" algn="l"/>
                <a:tab pos="1009567" algn="l"/>
                <a:tab pos="1417137" algn="l"/>
                <a:tab pos="1824709" algn="l"/>
                <a:tab pos="2232279" algn="l"/>
                <a:tab pos="2639850" algn="l"/>
                <a:tab pos="3047421" algn="l"/>
                <a:tab pos="3454992" algn="l"/>
                <a:tab pos="3862563" algn="l"/>
                <a:tab pos="4270134" algn="l"/>
                <a:tab pos="4677705" algn="l"/>
                <a:tab pos="5085276" algn="l"/>
                <a:tab pos="5492847" algn="l"/>
                <a:tab pos="5900418" algn="l"/>
                <a:tab pos="6307988" algn="l"/>
                <a:tab pos="6715560" algn="l"/>
                <a:tab pos="7123130" algn="l"/>
                <a:tab pos="7530702" algn="l"/>
                <a:tab pos="7938272" algn="l"/>
                <a:tab pos="8345844" algn="l"/>
              </a:tabLst>
            </a:pPr>
            <a:r>
              <a:rPr lang="fi-FI" altLang="fi-FI"/>
              <a:t>Lisäksi on hyvä tarkastella väestöosuuksien muutoksia ajasssa, sillä väestöosuudet ovat muuttuneet hyvin nopeasti.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>
            <a:extLst>
              <a:ext uri="{FF2B5EF4-FFF2-40B4-BE49-F238E27FC236}">
                <a16:creationId xmlns:a16="http://schemas.microsoft.com/office/drawing/2014/main" id="{A3DEFA31-7151-7E42-F3FA-29319DF1CF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0049" y="273630"/>
            <a:ext cx="8221823" cy="1137719"/>
          </a:xfrm>
          <a:ln/>
        </p:spPr>
        <p:txBody>
          <a:bodyPr/>
          <a:lstStyle/>
          <a:p>
            <a:pPr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fi-FI" altLang="fi-FI"/>
              <a:t>Toinen sukupolvi (Saukkonen 2022)</a:t>
            </a:r>
          </a:p>
        </p:txBody>
      </p:sp>
      <p:sp>
        <p:nvSpPr>
          <p:cNvPr id="52226" name="Rectangle 2">
            <a:extLst>
              <a:ext uri="{FF2B5EF4-FFF2-40B4-BE49-F238E27FC236}">
                <a16:creationId xmlns:a16="http://schemas.microsoft.com/office/drawing/2014/main" id="{F39869A0-486E-5DDB-DF38-97066DC119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0049" y="1604330"/>
            <a:ext cx="8221823" cy="4519194"/>
          </a:xfrm>
          <a:ln/>
        </p:spPr>
        <p:txBody>
          <a:bodyPr/>
          <a:lstStyle/>
          <a:p>
            <a:pPr marL="506943" indent="-505504">
              <a:buSzPct val="45000"/>
              <a:buFont typeface="Wingdings" panose="05000000000000000000" pitchFamily="2" charset="2"/>
              <a:buChar char=""/>
              <a:tabLst>
                <a:tab pos="506943" algn="l"/>
                <a:tab pos="601995" algn="l"/>
                <a:tab pos="1009567" algn="l"/>
                <a:tab pos="1417137" algn="l"/>
                <a:tab pos="1824709" algn="l"/>
                <a:tab pos="2232279" algn="l"/>
                <a:tab pos="2639850" algn="l"/>
                <a:tab pos="3047421" algn="l"/>
                <a:tab pos="3454992" algn="l"/>
                <a:tab pos="3862563" algn="l"/>
                <a:tab pos="4270134" algn="l"/>
                <a:tab pos="4677705" algn="l"/>
                <a:tab pos="5085276" algn="l"/>
                <a:tab pos="5492847" algn="l"/>
                <a:tab pos="5900418" algn="l"/>
                <a:tab pos="6307988" algn="l"/>
                <a:tab pos="6715560" algn="l"/>
                <a:tab pos="7123130" algn="l"/>
                <a:tab pos="7530702" algn="l"/>
                <a:tab pos="7938272" algn="l"/>
                <a:tab pos="8345844" algn="l"/>
              </a:tabLst>
            </a:pPr>
            <a:r>
              <a:rPr lang="fi-FI" altLang="fi-FI" sz="1814">
                <a:latin typeface="TeXGyreTermes-Regular" charset="0"/>
                <a:cs typeface="TeXGyreTermes-Regular" charset="0"/>
              </a:rPr>
              <a:t>Helsingin kaupunginkanslian tutkija Pasi Saukkonen julkaisi joulukuussa 2022 tilastoraportin maahanmuuttajien asumisesta, työllisyydestä ja tuloista pääkaupunkiseudulla v. 2020.</a:t>
            </a:r>
          </a:p>
          <a:p>
            <a:pPr marL="506943" indent="-505504">
              <a:buSzPct val="45000"/>
              <a:buFont typeface="Wingdings" panose="05000000000000000000" pitchFamily="2" charset="2"/>
              <a:buChar char=""/>
              <a:tabLst>
                <a:tab pos="506943" algn="l"/>
                <a:tab pos="601995" algn="l"/>
                <a:tab pos="1009567" algn="l"/>
                <a:tab pos="1417137" algn="l"/>
                <a:tab pos="1824709" algn="l"/>
                <a:tab pos="2232279" algn="l"/>
                <a:tab pos="2639850" algn="l"/>
                <a:tab pos="3047421" algn="l"/>
                <a:tab pos="3454992" algn="l"/>
                <a:tab pos="3862563" algn="l"/>
                <a:tab pos="4270134" algn="l"/>
                <a:tab pos="4677705" algn="l"/>
                <a:tab pos="5085276" algn="l"/>
                <a:tab pos="5492847" algn="l"/>
                <a:tab pos="5900418" algn="l"/>
                <a:tab pos="6307988" algn="l"/>
                <a:tab pos="6715560" algn="l"/>
                <a:tab pos="7123130" algn="l"/>
                <a:tab pos="7530702" algn="l"/>
                <a:tab pos="7938272" algn="l"/>
                <a:tab pos="8345844" algn="l"/>
              </a:tabLst>
            </a:pPr>
            <a:r>
              <a:rPr lang="fi-FI" altLang="fi-FI" sz="1814">
                <a:latin typeface="TeXGyreTermes-Regular" charset="0"/>
                <a:cs typeface="TeXGyreTermes-Regular" charset="0"/>
              </a:rPr>
              <a:t>Saukkosen tilastoraportissa on paljon samoja asioita kuin nyt julkaistavassa raportissamme.</a:t>
            </a:r>
          </a:p>
          <a:p>
            <a:pPr marL="506943" indent="-505504">
              <a:buSzPct val="45000"/>
              <a:buFont typeface="Wingdings" panose="05000000000000000000" pitchFamily="2" charset="2"/>
              <a:buChar char=""/>
              <a:tabLst>
                <a:tab pos="506943" algn="l"/>
                <a:tab pos="601995" algn="l"/>
                <a:tab pos="1009567" algn="l"/>
                <a:tab pos="1417137" algn="l"/>
                <a:tab pos="1824709" algn="l"/>
                <a:tab pos="2232279" algn="l"/>
                <a:tab pos="2639850" algn="l"/>
                <a:tab pos="3047421" algn="l"/>
                <a:tab pos="3454992" algn="l"/>
                <a:tab pos="3862563" algn="l"/>
                <a:tab pos="4270134" algn="l"/>
                <a:tab pos="4677705" algn="l"/>
                <a:tab pos="5085276" algn="l"/>
                <a:tab pos="5492847" algn="l"/>
                <a:tab pos="5900418" algn="l"/>
                <a:tab pos="6307988" algn="l"/>
                <a:tab pos="6715560" algn="l"/>
                <a:tab pos="7123130" algn="l"/>
                <a:tab pos="7530702" algn="l"/>
                <a:tab pos="7938272" algn="l"/>
                <a:tab pos="8345844" algn="l"/>
              </a:tabLst>
            </a:pPr>
            <a:r>
              <a:rPr lang="fi-FI" altLang="fi-FI" sz="1814">
                <a:latin typeface="TeXGyreTermes-Regular" charset="0"/>
                <a:cs typeface="TeXGyreTermes-Regular" charset="0"/>
              </a:rPr>
              <a:t>Saukkosen tulosten mukaan </a:t>
            </a:r>
            <a:r>
              <a:rPr lang="fi-FI" altLang="fi-FI" sz="1814" b="1">
                <a:cs typeface="TeXGyreTermes-Regular" charset="0"/>
              </a:rPr>
              <a:t>pääkaupunkiseudulla maahanmuuttajien Suomessa syntyneillä lapsilla </a:t>
            </a:r>
            <a:r>
              <a:rPr lang="fi-FI" altLang="fi-FI" sz="1814">
                <a:latin typeface="TeXGyreTermes-Regular" charset="0"/>
                <a:cs typeface="TeXGyreTermes-Regular" charset="0"/>
              </a:rPr>
              <a:t>(eli "toisella sukupolvella") </a:t>
            </a:r>
            <a:r>
              <a:rPr lang="fi-FI" altLang="fi-FI" sz="1814" b="1">
                <a:cs typeface="TeXGyreTermes-Regular" charset="0"/>
              </a:rPr>
              <a:t>on 20–29-vuotiaana matalampi koulutustaso, korkeampi työttömyys ja matalammat mediaani- ja keskitulot kuin 20–29-vuotiailla suomalaistaustaisilla henkilöillä </a:t>
            </a:r>
            <a:r>
              <a:rPr lang="fi-FI" altLang="fi-FI" sz="1814">
                <a:cs typeface="TeXGyreTermes-Regular" charset="0"/>
              </a:rPr>
              <a:t>(s. 70--79).</a:t>
            </a:r>
          </a:p>
          <a:p>
            <a:pPr marL="506943" indent="-505504">
              <a:buSzPct val="45000"/>
              <a:buFont typeface="Wingdings" panose="05000000000000000000" pitchFamily="2" charset="2"/>
              <a:buChar char=""/>
              <a:tabLst>
                <a:tab pos="506943" algn="l"/>
                <a:tab pos="601995" algn="l"/>
                <a:tab pos="1009567" algn="l"/>
                <a:tab pos="1417137" algn="l"/>
                <a:tab pos="1824709" algn="l"/>
                <a:tab pos="2232279" algn="l"/>
                <a:tab pos="2639850" algn="l"/>
                <a:tab pos="3047421" algn="l"/>
                <a:tab pos="3454992" algn="l"/>
                <a:tab pos="3862563" algn="l"/>
                <a:tab pos="4270134" algn="l"/>
                <a:tab pos="4677705" algn="l"/>
                <a:tab pos="5085276" algn="l"/>
                <a:tab pos="5492847" algn="l"/>
                <a:tab pos="5900418" algn="l"/>
                <a:tab pos="6307988" algn="l"/>
                <a:tab pos="6715560" algn="l"/>
                <a:tab pos="7123130" algn="l"/>
                <a:tab pos="7530702" algn="l"/>
                <a:tab pos="7938272" algn="l"/>
                <a:tab pos="8345844" algn="l"/>
              </a:tabLst>
            </a:pPr>
            <a:r>
              <a:rPr lang="fi-FI" altLang="fi-FI" sz="1814">
                <a:latin typeface="TeXGyreTermes-Regular" charset="0"/>
                <a:cs typeface="TeXGyreTermes-Regular" charset="0"/>
              </a:rPr>
              <a:t>Kommentti Saukkosen tuloksiin: Havainto on johdonmukainen sen yleisesti Suomen koko väestöä koskevan tunnetun tuloksen kanssa, että (heikko) sosioekonominen asema periytyy sukupolvelta toiselle.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>
            <a:extLst>
              <a:ext uri="{FF2B5EF4-FFF2-40B4-BE49-F238E27FC236}">
                <a16:creationId xmlns:a16="http://schemas.microsoft.com/office/drawing/2014/main" id="{428FDE41-C383-93D0-988B-9459FB32FD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0049" y="273630"/>
            <a:ext cx="8221823" cy="1137719"/>
          </a:xfrm>
          <a:ln/>
        </p:spPr>
        <p:txBody>
          <a:bodyPr>
            <a:normAutofit fontScale="90000"/>
          </a:bodyPr>
          <a:lstStyle/>
          <a:p>
            <a:pPr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fi-FI" altLang="fi-FI" u="sng"/>
              <a:t>Suurimmat kaupungit haluavat valtion apuun</a:t>
            </a:r>
          </a:p>
        </p:txBody>
      </p:sp>
      <p:pic>
        <p:nvPicPr>
          <p:cNvPr id="53250" name="Picture 2">
            <a:extLst>
              <a:ext uri="{FF2B5EF4-FFF2-40B4-BE49-F238E27FC236}">
                <a16:creationId xmlns:a16="http://schemas.microsoft.com/office/drawing/2014/main" id="{F3250D5C-5960-551C-1C6C-075C10B790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652" y="1568326"/>
            <a:ext cx="5350162" cy="5031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>
            <a:extLst>
              <a:ext uri="{FF2B5EF4-FFF2-40B4-BE49-F238E27FC236}">
                <a16:creationId xmlns:a16="http://schemas.microsoft.com/office/drawing/2014/main" id="{EBF6C3D7-DF83-18E5-C421-48A06EFEFE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0049" y="273630"/>
            <a:ext cx="8221823" cy="1137719"/>
          </a:xfrm>
          <a:ln/>
        </p:spPr>
        <p:txBody>
          <a:bodyPr/>
          <a:lstStyle/>
          <a:p>
            <a:pPr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fi-FI" altLang="fi-FI" b="1" u="sng"/>
              <a:t>Lopuksi: tulevasta kehityksestä</a:t>
            </a:r>
          </a:p>
        </p:txBody>
      </p:sp>
      <p:sp>
        <p:nvSpPr>
          <p:cNvPr id="54274" name="Rectangle 2">
            <a:extLst>
              <a:ext uri="{FF2B5EF4-FFF2-40B4-BE49-F238E27FC236}">
                <a16:creationId xmlns:a16="http://schemas.microsoft.com/office/drawing/2014/main" id="{3850B81E-122C-7030-CA56-EA616D978E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8690" y="1502079"/>
            <a:ext cx="8221823" cy="5442331"/>
          </a:xfrm>
          <a:ln/>
        </p:spPr>
        <p:txBody>
          <a:bodyPr/>
          <a:lstStyle/>
          <a:p>
            <a:pPr marL="506943" indent="-505504">
              <a:buSzPct val="45000"/>
              <a:buFont typeface="Wingdings" panose="05000000000000000000" pitchFamily="2" charset="2"/>
              <a:buChar char=""/>
              <a:tabLst>
                <a:tab pos="506943" algn="l"/>
                <a:tab pos="601995" algn="l"/>
                <a:tab pos="1009567" algn="l"/>
                <a:tab pos="1417137" algn="l"/>
                <a:tab pos="1824709" algn="l"/>
                <a:tab pos="2232279" algn="l"/>
                <a:tab pos="2639850" algn="l"/>
                <a:tab pos="3047421" algn="l"/>
                <a:tab pos="3454992" algn="l"/>
                <a:tab pos="3862563" algn="l"/>
                <a:tab pos="4270134" algn="l"/>
                <a:tab pos="4677705" algn="l"/>
                <a:tab pos="5085276" algn="l"/>
                <a:tab pos="5492847" algn="l"/>
                <a:tab pos="5900418" algn="l"/>
                <a:tab pos="6307988" algn="l"/>
                <a:tab pos="6715560" algn="l"/>
                <a:tab pos="7123130" algn="l"/>
                <a:tab pos="7530702" algn="l"/>
                <a:tab pos="7938272" algn="l"/>
                <a:tab pos="8345844" algn="l"/>
              </a:tabLst>
            </a:pPr>
            <a:r>
              <a:rPr lang="fi-FI" altLang="fi-FI" u="sng"/>
              <a:t>PK-seudun tulevan kehityksen ainesosat</a:t>
            </a:r>
            <a:r>
              <a:rPr lang="fi-FI" altLang="fi-FI"/>
              <a:t>:</a:t>
            </a:r>
          </a:p>
          <a:p>
            <a:pPr marL="1065733" lvl="1" indent="-453657">
              <a:buFont typeface="Times New Roman" panose="02020603050405020304" pitchFamily="18" charset="0"/>
              <a:buAutoNum type="arabicPeriod"/>
              <a:tabLst>
                <a:tab pos="506943" algn="l"/>
                <a:tab pos="601995" algn="l"/>
                <a:tab pos="1009567" algn="l"/>
                <a:tab pos="1417137" algn="l"/>
                <a:tab pos="1824709" algn="l"/>
                <a:tab pos="2232279" algn="l"/>
                <a:tab pos="2639850" algn="l"/>
                <a:tab pos="3047421" algn="l"/>
                <a:tab pos="3454992" algn="l"/>
                <a:tab pos="3862563" algn="l"/>
                <a:tab pos="4270134" algn="l"/>
                <a:tab pos="4677705" algn="l"/>
                <a:tab pos="5085276" algn="l"/>
                <a:tab pos="5492847" algn="l"/>
                <a:tab pos="5900418" algn="l"/>
                <a:tab pos="6307988" algn="l"/>
                <a:tab pos="6715560" algn="l"/>
                <a:tab pos="7123130" algn="l"/>
                <a:tab pos="7530702" algn="l"/>
                <a:tab pos="7938272" algn="l"/>
                <a:tab pos="8345844" algn="l"/>
              </a:tabLst>
            </a:pPr>
            <a:r>
              <a:rPr lang="fi-FI" altLang="fi-FI"/>
              <a:t> </a:t>
            </a:r>
            <a:r>
              <a:rPr lang="fi-FI" altLang="fi-FI" b="1"/>
              <a:t>Edullisten vuokra-asuntojen rakentaminen</a:t>
            </a:r>
            <a:r>
              <a:rPr lang="fi-FI" altLang="fi-FI"/>
              <a:t>: PK-seudun kuntien suuret rakennustavoitteet ja MAL-sopimus valtion kanssa.</a:t>
            </a:r>
          </a:p>
          <a:p>
            <a:pPr marL="1065733" lvl="1" indent="-453657">
              <a:buFont typeface="Times New Roman" panose="02020603050405020304" pitchFamily="18" charset="0"/>
              <a:buAutoNum type="arabicPeriod"/>
              <a:tabLst>
                <a:tab pos="506943" algn="l"/>
                <a:tab pos="601995" algn="l"/>
                <a:tab pos="1009567" algn="l"/>
                <a:tab pos="1417137" algn="l"/>
                <a:tab pos="1824709" algn="l"/>
                <a:tab pos="2232279" algn="l"/>
                <a:tab pos="2639850" algn="l"/>
                <a:tab pos="3047421" algn="l"/>
                <a:tab pos="3454992" algn="l"/>
                <a:tab pos="3862563" algn="l"/>
                <a:tab pos="4270134" algn="l"/>
                <a:tab pos="4677705" algn="l"/>
                <a:tab pos="5085276" algn="l"/>
                <a:tab pos="5492847" algn="l"/>
                <a:tab pos="5900418" algn="l"/>
                <a:tab pos="6307988" algn="l"/>
                <a:tab pos="6715560" algn="l"/>
                <a:tab pos="7123130" algn="l"/>
                <a:tab pos="7530702" algn="l"/>
                <a:tab pos="7938272" algn="l"/>
                <a:tab pos="8345844" algn="l"/>
              </a:tabLst>
            </a:pPr>
            <a:r>
              <a:rPr lang="fi-FI" altLang="fi-FI"/>
              <a:t> </a:t>
            </a:r>
            <a:r>
              <a:rPr lang="fi-FI" altLang="fi-FI" b="1"/>
              <a:t>Maahanmuutto ja Suomen sisäiset muuttoliikkeet:</a:t>
            </a:r>
            <a:r>
              <a:rPr lang="fi-FI" altLang="fi-FI"/>
              <a:t> ”Erikoinen tilanne” Helsingissä.</a:t>
            </a:r>
          </a:p>
          <a:p>
            <a:pPr marL="1065733" lvl="1" indent="-453657">
              <a:buFont typeface="Times New Roman" panose="02020603050405020304" pitchFamily="18" charset="0"/>
              <a:buAutoNum type="arabicPeriod"/>
              <a:tabLst>
                <a:tab pos="506943" algn="l"/>
                <a:tab pos="601995" algn="l"/>
                <a:tab pos="1009567" algn="l"/>
                <a:tab pos="1417137" algn="l"/>
                <a:tab pos="1824709" algn="l"/>
                <a:tab pos="2232279" algn="l"/>
                <a:tab pos="2639850" algn="l"/>
                <a:tab pos="3047421" algn="l"/>
                <a:tab pos="3454992" algn="l"/>
                <a:tab pos="3862563" algn="l"/>
                <a:tab pos="4270134" algn="l"/>
                <a:tab pos="4677705" algn="l"/>
                <a:tab pos="5085276" algn="l"/>
                <a:tab pos="5492847" algn="l"/>
                <a:tab pos="5900418" algn="l"/>
                <a:tab pos="6307988" algn="l"/>
                <a:tab pos="6715560" algn="l"/>
                <a:tab pos="7123130" algn="l"/>
                <a:tab pos="7530702" algn="l"/>
                <a:tab pos="7938272" algn="l"/>
                <a:tab pos="8345844" algn="l"/>
              </a:tabLst>
            </a:pPr>
            <a:r>
              <a:rPr lang="fi-FI" altLang="fi-FI"/>
              <a:t> Erityisesti </a:t>
            </a:r>
            <a:r>
              <a:rPr lang="fi-FI" altLang="fi-FI" b="1"/>
              <a:t>kantaväestön perheet</a:t>
            </a:r>
            <a:r>
              <a:rPr lang="fi-FI" altLang="fi-FI"/>
              <a:t>, joissa on alle kouluikäisiä lapsia, </a:t>
            </a:r>
            <a:r>
              <a:rPr lang="fi-FI" altLang="fi-FI" b="1"/>
              <a:t>välttelevät maahanmuuttajavaltaisia alueita</a:t>
            </a:r>
            <a:r>
              <a:rPr lang="fi-FI" altLang="fi-FI"/>
              <a:t> (</a:t>
            </a:r>
            <a:r>
              <a:rPr lang="fi-FI" altLang="fi-FI" i="1"/>
              <a:t>kouluvalinta</a:t>
            </a:r>
            <a:r>
              <a:rPr lang="fi-FI" altLang="fi-FI"/>
              <a:t>).</a:t>
            </a:r>
          </a:p>
          <a:p>
            <a:pPr marL="1065733" lvl="1" indent="-453657">
              <a:buFont typeface="Times New Roman" panose="02020603050405020304" pitchFamily="18" charset="0"/>
              <a:buAutoNum type="arabicPeriod"/>
              <a:tabLst>
                <a:tab pos="506943" algn="l"/>
                <a:tab pos="601995" algn="l"/>
                <a:tab pos="1009567" algn="l"/>
                <a:tab pos="1417137" algn="l"/>
                <a:tab pos="1824709" algn="l"/>
                <a:tab pos="2232279" algn="l"/>
                <a:tab pos="2639850" algn="l"/>
                <a:tab pos="3047421" algn="l"/>
                <a:tab pos="3454992" algn="l"/>
                <a:tab pos="3862563" algn="l"/>
                <a:tab pos="4270134" algn="l"/>
                <a:tab pos="4677705" algn="l"/>
                <a:tab pos="5085276" algn="l"/>
                <a:tab pos="5492847" algn="l"/>
                <a:tab pos="5900418" algn="l"/>
                <a:tab pos="6307988" algn="l"/>
                <a:tab pos="6715560" algn="l"/>
                <a:tab pos="7123130" algn="l"/>
                <a:tab pos="7530702" algn="l"/>
                <a:tab pos="7938272" algn="l"/>
                <a:tab pos="8345844" algn="l"/>
              </a:tabLst>
            </a:pPr>
            <a:r>
              <a:rPr lang="fi-FI" altLang="fi-FI"/>
              <a:t> PK-seudun väestöennuste vuoteen 2035: </a:t>
            </a:r>
            <a:r>
              <a:rPr lang="fi-FI" altLang="fi-FI" b="1"/>
              <a:t>Euroopan ulkopuolelta muuttaneet suurimmiksi ryhmiksi.</a:t>
            </a:r>
          </a:p>
          <a:p>
            <a:pPr marL="1065733" lvl="1" indent="-453657">
              <a:tabLst>
                <a:tab pos="506943" algn="l"/>
                <a:tab pos="601995" algn="l"/>
                <a:tab pos="1009567" algn="l"/>
                <a:tab pos="1417137" algn="l"/>
                <a:tab pos="1824709" algn="l"/>
                <a:tab pos="2232279" algn="l"/>
                <a:tab pos="2639850" algn="l"/>
                <a:tab pos="3047421" algn="l"/>
                <a:tab pos="3454992" algn="l"/>
                <a:tab pos="3862563" algn="l"/>
                <a:tab pos="4270134" algn="l"/>
                <a:tab pos="4677705" algn="l"/>
                <a:tab pos="5085276" algn="l"/>
                <a:tab pos="5492847" algn="l"/>
                <a:tab pos="5900418" algn="l"/>
                <a:tab pos="6307988" algn="l"/>
                <a:tab pos="6715560" algn="l"/>
                <a:tab pos="7123130" algn="l"/>
                <a:tab pos="7530702" algn="l"/>
                <a:tab pos="7938272" algn="l"/>
                <a:tab pos="8345844" algn="l"/>
              </a:tabLst>
            </a:pPr>
            <a:endParaRPr lang="fi-FI" altLang="fi-FI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1">
            <a:extLst>
              <a:ext uri="{FF2B5EF4-FFF2-40B4-BE49-F238E27FC236}">
                <a16:creationId xmlns:a16="http://schemas.microsoft.com/office/drawing/2014/main" id="{478CC95D-C9ED-DB65-5A7B-3FD95EEEF0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0049" y="273630"/>
            <a:ext cx="8221823" cy="1137719"/>
          </a:xfrm>
          <a:ln/>
        </p:spPr>
        <p:txBody>
          <a:bodyPr>
            <a:noAutofit/>
          </a:bodyPr>
          <a:lstStyle/>
          <a:p>
            <a:pPr lvl="1"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fi-FI" altLang="fi-FI" sz="3600" u="sng" dirty="0">
                <a:solidFill>
                  <a:schemeClr val="bg1"/>
                </a:solidFill>
              </a:rPr>
              <a:t>1. Edullisten vuokra-asuntojen rakentaminen</a:t>
            </a:r>
          </a:p>
        </p:txBody>
      </p:sp>
      <p:pic>
        <p:nvPicPr>
          <p:cNvPr id="55298" name="Picture 2">
            <a:extLst>
              <a:ext uri="{FF2B5EF4-FFF2-40B4-BE49-F238E27FC236}">
                <a16:creationId xmlns:a16="http://schemas.microsoft.com/office/drawing/2014/main" id="{ED63747F-2E24-D8E1-2DDC-3AC7CE1DB1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707" y="1690738"/>
            <a:ext cx="5383285" cy="471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>
            <a:extLst>
              <a:ext uri="{FF2B5EF4-FFF2-40B4-BE49-F238E27FC236}">
                <a16:creationId xmlns:a16="http://schemas.microsoft.com/office/drawing/2014/main" id="{EB9BF65F-E1BC-0AD9-3A0E-101934190D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690" y="67689"/>
            <a:ext cx="8221823" cy="1696498"/>
          </a:xfrm>
          <a:ln/>
        </p:spPr>
        <p:txBody>
          <a:bodyPr>
            <a:normAutofit fontScale="90000"/>
          </a:bodyPr>
          <a:lstStyle/>
          <a:p>
            <a:pPr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fi-FI" altLang="fi-FI" dirty="0"/>
              <a:t>Uuden MAL-sopimuksen myötä Helsingissä </a:t>
            </a:r>
            <a:r>
              <a:rPr lang="fi-FI" altLang="fi-FI" u="sng" dirty="0"/>
              <a:t>valmistuikin eniten uusia asuntoja 60 vuoteen</a:t>
            </a:r>
            <a:r>
              <a:rPr lang="fi-FI" altLang="fi-FI" dirty="0"/>
              <a:t>. </a:t>
            </a:r>
          </a:p>
        </p:txBody>
      </p:sp>
      <p:pic>
        <p:nvPicPr>
          <p:cNvPr id="56322" name="Picture 2">
            <a:extLst>
              <a:ext uri="{FF2B5EF4-FFF2-40B4-BE49-F238E27FC236}">
                <a16:creationId xmlns:a16="http://schemas.microsoft.com/office/drawing/2014/main" id="{5596342D-30F9-23A2-C18A-08A0EF48E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344" y="2007571"/>
            <a:ext cx="6359708" cy="4458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>
            <a:extLst>
              <a:ext uri="{FF2B5EF4-FFF2-40B4-BE49-F238E27FC236}">
                <a16:creationId xmlns:a16="http://schemas.microsoft.com/office/drawing/2014/main" id="{EB9BF65F-E1BC-0AD9-3A0E-101934190D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690" y="67689"/>
            <a:ext cx="8221823" cy="1696498"/>
          </a:xfrm>
          <a:ln/>
        </p:spPr>
        <p:txBody>
          <a:bodyPr>
            <a:normAutofit fontScale="90000"/>
          </a:bodyPr>
          <a:lstStyle/>
          <a:p>
            <a:pPr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fi-FI" altLang="fi-FI"/>
              <a:t>Uuden MAL-sopimuksen myötä Helsingissä </a:t>
            </a:r>
            <a:r>
              <a:rPr lang="fi-FI" altLang="fi-FI" u="sng"/>
              <a:t>valmistuikin eniten uusia asuntoja 60 vuoteen</a:t>
            </a:r>
            <a:r>
              <a:rPr lang="fi-FI" altLang="fi-FI"/>
              <a:t>. </a:t>
            </a:r>
          </a:p>
        </p:txBody>
      </p:sp>
      <p:pic>
        <p:nvPicPr>
          <p:cNvPr id="56322" name="Picture 2">
            <a:extLst>
              <a:ext uri="{FF2B5EF4-FFF2-40B4-BE49-F238E27FC236}">
                <a16:creationId xmlns:a16="http://schemas.microsoft.com/office/drawing/2014/main" id="{5596342D-30F9-23A2-C18A-08A0EF48E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344" y="2007571"/>
            <a:ext cx="6359708" cy="4458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">
            <a:extLst>
              <a:ext uri="{FF2B5EF4-FFF2-40B4-BE49-F238E27FC236}">
                <a16:creationId xmlns:a16="http://schemas.microsoft.com/office/drawing/2014/main" id="{1F7F2F21-BF24-4463-18F7-59715F31A6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0049" y="273630"/>
            <a:ext cx="8221823" cy="1137719"/>
          </a:xfrm>
          <a:ln/>
        </p:spPr>
        <p:txBody>
          <a:bodyPr>
            <a:normAutofit/>
          </a:bodyPr>
          <a:lstStyle/>
          <a:p>
            <a:pPr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fi-FI" altLang="fi-FI" sz="3600" u="sng" dirty="0"/>
              <a:t>2. ”Erikoinen tilanne Helsingissä”</a:t>
            </a:r>
          </a:p>
        </p:txBody>
      </p:sp>
      <p:sp>
        <p:nvSpPr>
          <p:cNvPr id="58370" name="Rectangle 2">
            <a:extLst>
              <a:ext uri="{FF2B5EF4-FFF2-40B4-BE49-F238E27FC236}">
                <a16:creationId xmlns:a16="http://schemas.microsoft.com/office/drawing/2014/main" id="{2690026D-D5A3-8089-E739-05EFB15821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0049" y="1604330"/>
            <a:ext cx="8221823" cy="4519194"/>
          </a:xfrm>
          <a:ln/>
        </p:spPr>
        <p:txBody>
          <a:bodyPr/>
          <a:lstStyle/>
          <a:p>
            <a:pPr marL="506943" indent="-505504">
              <a:buSzPct val="45000"/>
              <a:buFont typeface="Wingdings" panose="05000000000000000000" pitchFamily="2" charset="2"/>
              <a:buChar char=""/>
              <a:tabLst>
                <a:tab pos="506943" algn="l"/>
                <a:tab pos="601995" algn="l"/>
                <a:tab pos="1009567" algn="l"/>
                <a:tab pos="1417137" algn="l"/>
                <a:tab pos="1824709" algn="l"/>
                <a:tab pos="2232279" algn="l"/>
                <a:tab pos="2639850" algn="l"/>
                <a:tab pos="3047421" algn="l"/>
                <a:tab pos="3454992" algn="l"/>
                <a:tab pos="3862563" algn="l"/>
                <a:tab pos="4270134" algn="l"/>
                <a:tab pos="4677705" algn="l"/>
                <a:tab pos="5085276" algn="l"/>
                <a:tab pos="5492847" algn="l"/>
                <a:tab pos="5900418" algn="l"/>
                <a:tab pos="6307988" algn="l"/>
                <a:tab pos="6715560" algn="l"/>
                <a:tab pos="7123130" algn="l"/>
                <a:tab pos="7530702" algn="l"/>
                <a:tab pos="7938272" algn="l"/>
                <a:tab pos="8345844" algn="l"/>
              </a:tabLst>
            </a:pPr>
            <a:r>
              <a:rPr lang="fi-FI" altLang="fi-FI" sz="2177" i="1">
                <a:cs typeface="TeXGyreTermes-Italic" pitchFamily="64" charset="0"/>
              </a:rPr>
              <a:t>”[...] Anni Sinnemäen (vihr) ja kaupunginvaltuutettu Risto Rautavan (kok) aloitteesta tavoite on vuodesta 2023 alkaen rakentaa jopa 8 000 asuntoa vuodessa.”</a:t>
            </a:r>
            <a:r>
              <a:rPr lang="fi-FI" altLang="fi-FI" sz="2177">
                <a:cs typeface="TeXGyreTermes-Italic" pitchFamily="64" charset="0"/>
              </a:rPr>
              <a:t> (HS 4.5.2021)</a:t>
            </a:r>
            <a:r>
              <a:rPr lang="fi-FI" altLang="fi-FI" sz="2177" i="1">
                <a:cs typeface="TeXGyreTermes-Italic" pitchFamily="64" charset="0"/>
              </a:rPr>
              <a:t>.</a:t>
            </a:r>
          </a:p>
          <a:p>
            <a:pPr marL="506943" indent="-505504">
              <a:buClrTx/>
              <a:buNone/>
              <a:tabLst>
                <a:tab pos="506943" algn="l"/>
                <a:tab pos="601995" algn="l"/>
                <a:tab pos="1009567" algn="l"/>
                <a:tab pos="1417137" algn="l"/>
                <a:tab pos="1824709" algn="l"/>
                <a:tab pos="2232279" algn="l"/>
                <a:tab pos="2639850" algn="l"/>
                <a:tab pos="3047421" algn="l"/>
                <a:tab pos="3454992" algn="l"/>
                <a:tab pos="3862563" algn="l"/>
                <a:tab pos="4270134" algn="l"/>
                <a:tab pos="4677705" algn="l"/>
                <a:tab pos="5085276" algn="l"/>
                <a:tab pos="5492847" algn="l"/>
                <a:tab pos="5900418" algn="l"/>
                <a:tab pos="6307988" algn="l"/>
                <a:tab pos="6715560" algn="l"/>
                <a:tab pos="7123130" algn="l"/>
                <a:tab pos="7530702" algn="l"/>
                <a:tab pos="7938272" algn="l"/>
                <a:tab pos="8345844" algn="l"/>
              </a:tabLst>
            </a:pPr>
            <a:endParaRPr lang="fi-FI" altLang="fi-FI" sz="2177" i="1">
              <a:cs typeface="TeXGyreTermes-Italic" pitchFamily="64" charset="0"/>
            </a:endParaRPr>
          </a:p>
          <a:p>
            <a:pPr marL="506943" indent="-505504">
              <a:buSzPct val="45000"/>
              <a:buFont typeface="Wingdings" panose="05000000000000000000" pitchFamily="2" charset="2"/>
              <a:buChar char=""/>
              <a:tabLst>
                <a:tab pos="506943" algn="l"/>
                <a:tab pos="601995" algn="l"/>
                <a:tab pos="1009567" algn="l"/>
                <a:tab pos="1417137" algn="l"/>
                <a:tab pos="1824709" algn="l"/>
                <a:tab pos="2232279" algn="l"/>
                <a:tab pos="2639850" algn="l"/>
                <a:tab pos="3047421" algn="l"/>
                <a:tab pos="3454992" algn="l"/>
                <a:tab pos="3862563" algn="l"/>
                <a:tab pos="4270134" algn="l"/>
                <a:tab pos="4677705" algn="l"/>
                <a:tab pos="5085276" algn="l"/>
                <a:tab pos="5492847" algn="l"/>
                <a:tab pos="5900418" algn="l"/>
                <a:tab pos="6307988" algn="l"/>
                <a:tab pos="6715560" algn="l"/>
                <a:tab pos="7123130" algn="l"/>
                <a:tab pos="7530702" algn="l"/>
                <a:tab pos="7938272" algn="l"/>
                <a:tab pos="8345844" algn="l"/>
              </a:tabLst>
            </a:pPr>
            <a:r>
              <a:rPr lang="fi-FI" altLang="fi-FI" sz="2087">
                <a:cs typeface="TeXGyreTermes-Regular" charset="0"/>
              </a:rPr>
              <a:t>Helsingin kaupunkitietoyksikön järjestelmäpäällikkö Pekka Vuori pitää tilannetta "hyvin mielenkiintoisena": "</a:t>
            </a:r>
            <a:r>
              <a:rPr lang="fi-FI" altLang="fi-FI" sz="2087" i="1">
                <a:cs typeface="TeXGyreTermes-Italic" pitchFamily="64" charset="0"/>
              </a:rPr>
              <a:t>[...] </a:t>
            </a:r>
            <a:r>
              <a:rPr lang="fi-FI" altLang="fi-FI" sz="2087" b="1" i="1">
                <a:cs typeface="TeXGyreTermes-Italic" pitchFamily="64" charset="0"/>
              </a:rPr>
              <a:t>Uskon, että tulevissa kuntavaaleissa nykyiset </a:t>
            </a:r>
            <a:r>
              <a:rPr lang="fi-FI" altLang="fi-FI" sz="2087" b="1">
                <a:cs typeface="TeXGyreTermes-Regular" charset="0"/>
              </a:rPr>
              <a:t>asuntotuotantotavoitteet tullaan kyseenalaistamaan. Vaalien kannalta asuntotuotantotavoitteet ovat </a:t>
            </a:r>
            <a:r>
              <a:rPr lang="fi-FI" altLang="fi-FI" sz="2087" b="1" i="1">
                <a:cs typeface="TeXGyreTermes-Italic" pitchFamily="64" charset="0"/>
              </a:rPr>
              <a:t>hyvin kiinnostava asia</a:t>
            </a:r>
            <a:r>
              <a:rPr lang="fi-FI" altLang="fi-FI" sz="2087" i="1">
                <a:cs typeface="TeXGyreTermes-Italic" pitchFamily="64" charset="0"/>
              </a:rPr>
              <a:t>, </a:t>
            </a:r>
            <a:r>
              <a:rPr lang="fi-FI" altLang="fi-FI" sz="2087" b="1" i="1">
                <a:cs typeface="TeXGyreTermes-Italic" pitchFamily="64" charset="0"/>
              </a:rPr>
              <a:t>ja väestönkasvua pitää nyt seurata tarkasti</a:t>
            </a:r>
            <a:r>
              <a:rPr lang="fi-FI" altLang="fi-FI" sz="2087" i="1">
                <a:cs typeface="TeXGyreTermes-Italic" pitchFamily="64" charset="0"/>
              </a:rPr>
              <a:t>”, Vuori sanoo.</a:t>
            </a:r>
            <a:r>
              <a:rPr lang="fi-FI" altLang="fi-FI" sz="2087">
                <a:cs typeface="TeXGyreTermes-Regular" charset="0"/>
              </a:rPr>
              <a:t>" (HS 4.5.2021).</a:t>
            </a:r>
          </a:p>
          <a:p>
            <a:pPr marL="506943" indent="-505504">
              <a:buClrTx/>
              <a:buNone/>
              <a:tabLst>
                <a:tab pos="506943" algn="l"/>
                <a:tab pos="601995" algn="l"/>
                <a:tab pos="1009567" algn="l"/>
                <a:tab pos="1417137" algn="l"/>
                <a:tab pos="1824709" algn="l"/>
                <a:tab pos="2232279" algn="l"/>
                <a:tab pos="2639850" algn="l"/>
                <a:tab pos="3047421" algn="l"/>
                <a:tab pos="3454992" algn="l"/>
                <a:tab pos="3862563" algn="l"/>
                <a:tab pos="4270134" algn="l"/>
                <a:tab pos="4677705" algn="l"/>
                <a:tab pos="5085276" algn="l"/>
                <a:tab pos="5492847" algn="l"/>
                <a:tab pos="5900418" algn="l"/>
                <a:tab pos="6307988" algn="l"/>
                <a:tab pos="6715560" algn="l"/>
                <a:tab pos="7123130" algn="l"/>
                <a:tab pos="7530702" algn="l"/>
                <a:tab pos="7938272" algn="l"/>
                <a:tab pos="8345844" algn="l"/>
              </a:tabLst>
            </a:pPr>
            <a:endParaRPr lang="fi-FI" altLang="fi-FI" sz="2087" i="1">
              <a:latin typeface="TeXGyreTermes-Italic" pitchFamily="64" charset="0"/>
              <a:cs typeface="TeXGyreTermes-Italic" pitchFamily="6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1">
            <a:extLst>
              <a:ext uri="{FF2B5EF4-FFF2-40B4-BE49-F238E27FC236}">
                <a16:creationId xmlns:a16="http://schemas.microsoft.com/office/drawing/2014/main" id="{05A663D1-8263-2970-2D7C-F99160586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878" y="1457434"/>
            <a:ext cx="6904085" cy="4225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9394" name="Text Box 2">
            <a:extLst>
              <a:ext uri="{FF2B5EF4-FFF2-40B4-BE49-F238E27FC236}">
                <a16:creationId xmlns:a16="http://schemas.microsoft.com/office/drawing/2014/main" id="{C2A1F9BE-599E-33B8-15AC-998D057B55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5088" y="37443"/>
            <a:ext cx="8221823" cy="1137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fi-FI" altLang="fi-FI" sz="3600" u="sng" dirty="0">
                <a:solidFill>
                  <a:schemeClr val="bg1"/>
                </a:solidFill>
              </a:rPr>
              <a:t>2. ”Erikoinen tilanne Helsingissä”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1">
            <a:extLst>
              <a:ext uri="{FF2B5EF4-FFF2-40B4-BE49-F238E27FC236}">
                <a16:creationId xmlns:a16="http://schemas.microsoft.com/office/drawing/2014/main" id="{EF121DFC-2E95-DD3C-D83A-72C040CDA3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0049" y="273630"/>
            <a:ext cx="8221823" cy="1137719"/>
          </a:xfrm>
          <a:ln/>
        </p:spPr>
        <p:txBody>
          <a:bodyPr>
            <a:normAutofit fontScale="90000"/>
          </a:bodyPr>
          <a:lstStyle/>
          <a:p>
            <a:pPr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fi-FI" altLang="fi-FI" u="sng" dirty="0"/>
              <a:t>3. Kantaväestö välttelee maahanmuuttajavaltaisia alueita</a:t>
            </a:r>
          </a:p>
        </p:txBody>
      </p:sp>
      <p:sp>
        <p:nvSpPr>
          <p:cNvPr id="60418" name="Rectangle 2">
            <a:extLst>
              <a:ext uri="{FF2B5EF4-FFF2-40B4-BE49-F238E27FC236}">
                <a16:creationId xmlns:a16="http://schemas.microsoft.com/office/drawing/2014/main" id="{E42F7EA7-4C09-2A6D-3A7E-62D1A51461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0049" y="1604329"/>
            <a:ext cx="8221823" cy="4935399"/>
          </a:xfrm>
          <a:ln/>
        </p:spPr>
        <p:txBody>
          <a:bodyPr/>
          <a:lstStyle/>
          <a:p>
            <a:pPr marL="506943" indent="-505504">
              <a:buSzPct val="45000"/>
              <a:buFont typeface="Wingdings" panose="05000000000000000000" pitchFamily="2" charset="2"/>
              <a:buChar char=""/>
              <a:tabLst>
                <a:tab pos="506943" algn="l"/>
                <a:tab pos="601995" algn="l"/>
                <a:tab pos="1009567" algn="l"/>
                <a:tab pos="1417137" algn="l"/>
                <a:tab pos="1824709" algn="l"/>
                <a:tab pos="2232279" algn="l"/>
                <a:tab pos="2639850" algn="l"/>
                <a:tab pos="3047421" algn="l"/>
                <a:tab pos="3454992" algn="l"/>
                <a:tab pos="3862563" algn="l"/>
                <a:tab pos="4270134" algn="l"/>
                <a:tab pos="4677705" algn="l"/>
                <a:tab pos="5085276" algn="l"/>
                <a:tab pos="5492847" algn="l"/>
                <a:tab pos="5900418" algn="l"/>
                <a:tab pos="6307988" algn="l"/>
                <a:tab pos="6715560" algn="l"/>
                <a:tab pos="7123130" algn="l"/>
                <a:tab pos="7530702" algn="l"/>
                <a:tab pos="7938272" algn="l"/>
                <a:tab pos="8345844" algn="l"/>
              </a:tabLst>
            </a:pPr>
            <a:r>
              <a:rPr lang="fi-FI" altLang="fi-FI" sz="2177"/>
              <a:t>”</a:t>
            </a:r>
            <a:r>
              <a:rPr lang="fi-FI" altLang="fi-FI" sz="2177" i="1"/>
              <a:t>Koulujen on jo pitkään havaittu olevan etnisesti eriytyneempiä kuin asuinalueiden, kun tarkasteluun otetaan maahanmuuttajataustaisten lasten osuus (Riitaoja 2010; Bernelius &amp; Vilkama 2019.</a:t>
            </a:r>
            <a:r>
              <a:rPr lang="fi-FI" altLang="fi-FI" sz="2177"/>
              <a:t>” (Vilkama ja Bernelius, Kvartti 3/2019). </a:t>
            </a:r>
          </a:p>
          <a:p>
            <a:pPr marL="506943" indent="-505504">
              <a:buClrTx/>
              <a:buNone/>
              <a:tabLst>
                <a:tab pos="506943" algn="l"/>
                <a:tab pos="601995" algn="l"/>
                <a:tab pos="1009567" algn="l"/>
                <a:tab pos="1417137" algn="l"/>
                <a:tab pos="1824709" algn="l"/>
                <a:tab pos="2232279" algn="l"/>
                <a:tab pos="2639850" algn="l"/>
                <a:tab pos="3047421" algn="l"/>
                <a:tab pos="3454992" algn="l"/>
                <a:tab pos="3862563" algn="l"/>
                <a:tab pos="4270134" algn="l"/>
                <a:tab pos="4677705" algn="l"/>
                <a:tab pos="5085276" algn="l"/>
                <a:tab pos="5492847" algn="l"/>
                <a:tab pos="5900418" algn="l"/>
                <a:tab pos="6307988" algn="l"/>
                <a:tab pos="6715560" algn="l"/>
                <a:tab pos="7123130" algn="l"/>
                <a:tab pos="7530702" algn="l"/>
                <a:tab pos="7938272" algn="l"/>
                <a:tab pos="8345844" algn="l"/>
              </a:tabLst>
            </a:pPr>
            <a:r>
              <a:rPr lang="fi-FI" altLang="fi-FI" sz="1633"/>
              <a:t>→ Tämä välttely koskee erityisesti perheitä, joissa on alle kouluikäisiä lapsia. Huom! Vilkaman ja Berneliuksen mukaan välttely ei välttämättä johdu suoraan maahanmuuttajuudesta.</a:t>
            </a:r>
          </a:p>
          <a:p>
            <a:pPr marL="506943" indent="-505504">
              <a:buSzPct val="45000"/>
              <a:buFont typeface="Wingdings" panose="05000000000000000000" pitchFamily="2" charset="2"/>
              <a:buChar char=""/>
              <a:tabLst>
                <a:tab pos="506943" algn="l"/>
                <a:tab pos="601995" algn="l"/>
                <a:tab pos="1009567" algn="l"/>
                <a:tab pos="1417137" algn="l"/>
                <a:tab pos="1824709" algn="l"/>
                <a:tab pos="2232279" algn="l"/>
                <a:tab pos="2639850" algn="l"/>
                <a:tab pos="3047421" algn="l"/>
                <a:tab pos="3454992" algn="l"/>
                <a:tab pos="3862563" algn="l"/>
                <a:tab pos="4270134" algn="l"/>
                <a:tab pos="4677705" algn="l"/>
                <a:tab pos="5085276" algn="l"/>
                <a:tab pos="5492847" algn="l"/>
                <a:tab pos="5900418" algn="l"/>
                <a:tab pos="6307988" algn="l"/>
                <a:tab pos="6715560" algn="l"/>
                <a:tab pos="7123130" algn="l"/>
                <a:tab pos="7530702" algn="l"/>
                <a:tab pos="7938272" algn="l"/>
                <a:tab pos="8345844" algn="l"/>
              </a:tabLst>
            </a:pPr>
            <a:r>
              <a:rPr lang="fi-FI" altLang="fi-FI" sz="1814"/>
              <a:t>Kanadalainen politiikan tutkimuksen professori </a:t>
            </a:r>
            <a:r>
              <a:rPr lang="fi-FI" altLang="fi-FI" sz="1814" i="1"/>
              <a:t>Eric Kaufmann</a:t>
            </a:r>
            <a:r>
              <a:rPr lang="fi-FI" altLang="fi-FI" sz="1814"/>
              <a:t> on havainnut saman kantaväestön harjoittaman ”välttelyn” (</a:t>
            </a:r>
            <a:r>
              <a:rPr lang="fi-FI" altLang="fi-FI" sz="1814" i="1"/>
              <a:t>engl. White avoidance</a:t>
            </a:r>
            <a:r>
              <a:rPr lang="fi-FI" altLang="fi-FI" sz="1814"/>
              <a:t>) angloamerikkalaisissa maissa:</a:t>
            </a:r>
          </a:p>
          <a:p>
            <a:pPr marL="1065733" lvl="1" indent="-453657">
              <a:buSzPct val="45000"/>
              <a:buFont typeface="Wingdings" panose="05000000000000000000" pitchFamily="2" charset="2"/>
              <a:buChar char=""/>
              <a:tabLst>
                <a:tab pos="506943" algn="l"/>
                <a:tab pos="601995" algn="l"/>
                <a:tab pos="1009567" algn="l"/>
                <a:tab pos="1417137" algn="l"/>
                <a:tab pos="1824709" algn="l"/>
                <a:tab pos="2232279" algn="l"/>
                <a:tab pos="2639850" algn="l"/>
                <a:tab pos="3047421" algn="l"/>
                <a:tab pos="3454992" algn="l"/>
                <a:tab pos="3862563" algn="l"/>
                <a:tab pos="4270134" algn="l"/>
                <a:tab pos="4677705" algn="l"/>
                <a:tab pos="5085276" algn="l"/>
                <a:tab pos="5492847" algn="l"/>
                <a:tab pos="5900418" algn="l"/>
                <a:tab pos="6307988" algn="l"/>
                <a:tab pos="6715560" algn="l"/>
                <a:tab pos="7123130" algn="l"/>
                <a:tab pos="7530702" algn="l"/>
                <a:tab pos="7938272" algn="l"/>
                <a:tab pos="8345844" algn="l"/>
              </a:tabLst>
            </a:pPr>
            <a:r>
              <a:rPr lang="fi-FI" altLang="fi-FI" sz="1814" b="1"/>
              <a:t>Eri väestöryhmistä juuri kantaväestö hakeutuu eniten samankaltaisen väestön keskuuteen</a:t>
            </a:r>
            <a:r>
              <a:rPr lang="fi-FI" altLang="fi-FI" sz="1814"/>
              <a:t>.</a:t>
            </a:r>
          </a:p>
          <a:p>
            <a:pPr marL="1065733" lvl="1" indent="-453657">
              <a:buSzPct val="45000"/>
              <a:buFont typeface="Wingdings" panose="05000000000000000000" pitchFamily="2" charset="2"/>
              <a:buChar char=""/>
              <a:tabLst>
                <a:tab pos="506943" algn="l"/>
                <a:tab pos="601995" algn="l"/>
                <a:tab pos="1009567" algn="l"/>
                <a:tab pos="1417137" algn="l"/>
                <a:tab pos="1824709" algn="l"/>
                <a:tab pos="2232279" algn="l"/>
                <a:tab pos="2639850" algn="l"/>
                <a:tab pos="3047421" algn="l"/>
                <a:tab pos="3454992" algn="l"/>
                <a:tab pos="3862563" algn="l"/>
                <a:tab pos="4270134" algn="l"/>
                <a:tab pos="4677705" algn="l"/>
                <a:tab pos="5085276" algn="l"/>
                <a:tab pos="5492847" algn="l"/>
                <a:tab pos="5900418" algn="l"/>
                <a:tab pos="6307988" algn="l"/>
                <a:tab pos="6715560" algn="l"/>
                <a:tab pos="7123130" algn="l"/>
                <a:tab pos="7530702" algn="l"/>
                <a:tab pos="7938272" algn="l"/>
                <a:tab pos="8345844" algn="l"/>
              </a:tabLst>
            </a:pPr>
            <a:r>
              <a:rPr lang="fi-FI" altLang="fi-FI" sz="1814"/>
              <a:t>Tämä välttely on Kaufmannin viittaamien tulosten mukaan </a:t>
            </a:r>
            <a:r>
              <a:rPr lang="fi-FI" altLang="fi-FI" sz="1814" b="1"/>
              <a:t>riippumatonta kantaväestön henkilöiden asenteista maahanmuuttoa kohtaan</a:t>
            </a:r>
            <a:r>
              <a:rPr lang="fi-FI" altLang="fi-FI" sz="1814"/>
              <a:t>.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1">
            <a:extLst>
              <a:ext uri="{FF2B5EF4-FFF2-40B4-BE49-F238E27FC236}">
                <a16:creationId xmlns:a16="http://schemas.microsoft.com/office/drawing/2014/main" id="{655C2958-B386-916F-09FB-FA888D50B8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0049" y="273630"/>
            <a:ext cx="8221823" cy="1137719"/>
          </a:xfrm>
          <a:ln/>
        </p:spPr>
        <p:txBody>
          <a:bodyPr>
            <a:normAutofit fontScale="90000"/>
          </a:bodyPr>
          <a:lstStyle/>
          <a:p>
            <a:pPr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fi-FI" altLang="fi-FI" u="sng"/>
              <a:t>4. Helsingin seudun ”virallinen” vieraskielisen väestön ennuste</a:t>
            </a:r>
          </a:p>
        </p:txBody>
      </p:sp>
      <p:sp>
        <p:nvSpPr>
          <p:cNvPr id="61442" name="Rectangle 2">
            <a:extLst>
              <a:ext uri="{FF2B5EF4-FFF2-40B4-BE49-F238E27FC236}">
                <a16:creationId xmlns:a16="http://schemas.microsoft.com/office/drawing/2014/main" id="{C16D0D9D-C6B5-594E-6247-B3C0FD4FC1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175910" y="1633132"/>
            <a:ext cx="8100850" cy="1960046"/>
          </a:xfrm>
          <a:ln/>
        </p:spPr>
        <p:txBody>
          <a:bodyPr/>
          <a:lstStyle/>
          <a:p>
            <a:pPr marL="506943" indent="-505504">
              <a:buSzPct val="45000"/>
              <a:buFont typeface="Wingdings" panose="05000000000000000000" pitchFamily="2" charset="2"/>
              <a:buChar char=""/>
              <a:tabLst>
                <a:tab pos="506943" algn="l"/>
                <a:tab pos="601995" algn="l"/>
                <a:tab pos="1009567" algn="l"/>
                <a:tab pos="1417137" algn="l"/>
                <a:tab pos="1824709" algn="l"/>
                <a:tab pos="2232279" algn="l"/>
                <a:tab pos="2639850" algn="l"/>
                <a:tab pos="3047421" algn="l"/>
                <a:tab pos="3454992" algn="l"/>
                <a:tab pos="3862563" algn="l"/>
                <a:tab pos="4270134" algn="l"/>
                <a:tab pos="4677705" algn="l"/>
                <a:tab pos="5085276" algn="l"/>
                <a:tab pos="5492847" algn="l"/>
                <a:tab pos="5900418" algn="l"/>
                <a:tab pos="6307988" algn="l"/>
                <a:tab pos="6715560" algn="l"/>
                <a:tab pos="7123130" algn="l"/>
                <a:tab pos="7530702" algn="l"/>
                <a:tab pos="7938272" algn="l"/>
                <a:tab pos="8345844" algn="l"/>
              </a:tabLst>
            </a:pPr>
            <a:r>
              <a:rPr lang="fi-FI" altLang="fi-FI" sz="2268"/>
              <a:t>Helsingin kaupunginkanslian tekemä.</a:t>
            </a:r>
          </a:p>
          <a:p>
            <a:pPr marL="506943" indent="-505504">
              <a:buSzPct val="45000"/>
              <a:buFont typeface="Wingdings" panose="05000000000000000000" pitchFamily="2" charset="2"/>
              <a:buChar char=""/>
              <a:tabLst>
                <a:tab pos="506943" algn="l"/>
                <a:tab pos="601995" algn="l"/>
                <a:tab pos="1009567" algn="l"/>
                <a:tab pos="1417137" algn="l"/>
                <a:tab pos="1824709" algn="l"/>
                <a:tab pos="2232279" algn="l"/>
                <a:tab pos="2639850" algn="l"/>
                <a:tab pos="3047421" algn="l"/>
                <a:tab pos="3454992" algn="l"/>
                <a:tab pos="3862563" algn="l"/>
                <a:tab pos="4270134" algn="l"/>
                <a:tab pos="4677705" algn="l"/>
                <a:tab pos="5085276" algn="l"/>
                <a:tab pos="5492847" algn="l"/>
                <a:tab pos="5900418" algn="l"/>
                <a:tab pos="6307988" algn="l"/>
                <a:tab pos="6715560" algn="l"/>
                <a:tab pos="7123130" algn="l"/>
                <a:tab pos="7530702" algn="l"/>
                <a:tab pos="7938272" algn="l"/>
                <a:tab pos="8345844" algn="l"/>
              </a:tabLst>
            </a:pPr>
            <a:r>
              <a:rPr lang="fi-FI" altLang="fi-FI" sz="2268"/>
              <a:t>Ennusteen mukaan </a:t>
            </a:r>
            <a:r>
              <a:rPr lang="fi-FI" altLang="fi-FI" sz="2268" b="1"/>
              <a:t>Euroopan ulkopuolelta kotoisin olevat suurimmiksi maahanmuuttajaryhmiksi PK-seudulla</a:t>
            </a:r>
            <a:r>
              <a:rPr lang="fi-FI" altLang="fi-FI" sz="2268"/>
              <a:t>.</a:t>
            </a:r>
          </a:p>
          <a:p>
            <a:pPr marL="506943" indent="-505504">
              <a:buSzPct val="45000"/>
              <a:buFont typeface="Wingdings" panose="05000000000000000000" pitchFamily="2" charset="2"/>
              <a:buChar char=""/>
              <a:tabLst>
                <a:tab pos="506943" algn="l"/>
                <a:tab pos="601995" algn="l"/>
                <a:tab pos="1009567" algn="l"/>
                <a:tab pos="1417137" algn="l"/>
                <a:tab pos="1824709" algn="l"/>
                <a:tab pos="2232279" algn="l"/>
                <a:tab pos="2639850" algn="l"/>
                <a:tab pos="3047421" algn="l"/>
                <a:tab pos="3454992" algn="l"/>
                <a:tab pos="3862563" algn="l"/>
                <a:tab pos="4270134" algn="l"/>
                <a:tab pos="4677705" algn="l"/>
                <a:tab pos="5085276" algn="l"/>
                <a:tab pos="5492847" algn="l"/>
                <a:tab pos="5900418" algn="l"/>
                <a:tab pos="6307988" algn="l"/>
                <a:tab pos="6715560" algn="l"/>
                <a:tab pos="7123130" algn="l"/>
                <a:tab pos="7530702" algn="l"/>
                <a:tab pos="7938272" algn="l"/>
                <a:tab pos="8345844" algn="l"/>
              </a:tabLst>
            </a:pPr>
            <a:r>
              <a:rPr lang="fi-FI" altLang="fi-FI" sz="2268"/>
              <a:t>Vanhat ennusteet jääneet jälkeen todellisesta kehityksestä:</a:t>
            </a:r>
            <a:r>
              <a:rPr lang="fi-FI" altLang="fi-FI"/>
              <a:t> </a:t>
            </a:r>
          </a:p>
        </p:txBody>
      </p:sp>
      <p:pic>
        <p:nvPicPr>
          <p:cNvPr id="61443" name="Picture 3">
            <a:extLst>
              <a:ext uri="{FF2B5EF4-FFF2-40B4-BE49-F238E27FC236}">
                <a16:creationId xmlns:a16="http://schemas.microsoft.com/office/drawing/2014/main" id="{6F26C022-861C-B4C7-0B18-A7E78C752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544" y="3395877"/>
            <a:ext cx="6401473" cy="3135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>
            <a:extLst>
              <a:ext uri="{FF2B5EF4-FFF2-40B4-BE49-F238E27FC236}">
                <a16:creationId xmlns:a16="http://schemas.microsoft.com/office/drawing/2014/main" id="{3CFE3402-84B3-C685-E30B-D82F9A516D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77349" y="326916"/>
            <a:ext cx="7315968" cy="1568324"/>
          </a:xfrm>
          <a:ln/>
        </p:spPr>
        <p:txBody>
          <a:bodyPr/>
          <a:lstStyle/>
          <a:p>
            <a:pPr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fi-FI" altLang="fi-FI" sz="2722"/>
              <a:t>Koulukoneen julkaisua on paheksuttu. Myös tämän syyn vuoksi vastaavat tiedot on hyvä olla saatavilla myös muualla.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C0AE6E46-B762-C8BB-16A9-4E60F1DB4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622" y="1893800"/>
            <a:ext cx="5923341" cy="4703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1">
            <a:extLst>
              <a:ext uri="{FF2B5EF4-FFF2-40B4-BE49-F238E27FC236}">
                <a16:creationId xmlns:a16="http://schemas.microsoft.com/office/drawing/2014/main" id="{BA9F94CA-9B7D-2A38-2D98-D647889485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23882" y="168499"/>
            <a:ext cx="8221824" cy="941859"/>
          </a:xfrm>
          <a:ln/>
        </p:spPr>
        <p:txBody>
          <a:bodyPr/>
          <a:lstStyle/>
          <a:p>
            <a:pPr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fi-FI" altLang="fi-FI" b="1" u="sng"/>
              <a:t>Johtopäätökset tulevasta:</a:t>
            </a:r>
          </a:p>
        </p:txBody>
      </p:sp>
      <p:sp>
        <p:nvSpPr>
          <p:cNvPr id="62466" name="Rectangle 2">
            <a:extLst>
              <a:ext uri="{FF2B5EF4-FFF2-40B4-BE49-F238E27FC236}">
                <a16:creationId xmlns:a16="http://schemas.microsoft.com/office/drawing/2014/main" id="{E0F4EA9E-1DBA-659C-D372-84237A01FC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0049" y="1359503"/>
            <a:ext cx="8221823" cy="5897420"/>
          </a:xfrm>
          <a:ln/>
        </p:spPr>
        <p:txBody>
          <a:bodyPr/>
          <a:lstStyle/>
          <a:p>
            <a:pPr indent="-309639">
              <a:buSzPct val="45000"/>
              <a:buFont typeface="Wingdings" panose="05000000000000000000" pitchFamily="2" charset="2"/>
              <a:buChar char=""/>
              <a:tabLst>
                <a:tab pos="311079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fi-FI" altLang="fi-FI"/>
              <a:t> </a:t>
            </a:r>
            <a:r>
              <a:rPr lang="fi-FI" altLang="fi-FI" sz="2722"/>
              <a:t>Nykyinen maahanmuutto(politiikka) </a:t>
            </a:r>
            <a:r>
              <a:rPr lang="fi-FI" altLang="fi-FI" sz="2722" i="1"/>
              <a:t>ja</a:t>
            </a:r>
            <a:r>
              <a:rPr lang="fi-FI" altLang="fi-FI" sz="2722"/>
              <a:t> ennätyksellinen uusien halpojen vuokra-asuntojen rakentaminen:</a:t>
            </a:r>
          </a:p>
          <a:p>
            <a:pPr indent="-309639">
              <a:buSzPct val="45000"/>
              <a:buNone/>
              <a:tabLst>
                <a:tab pos="311079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fi-FI" altLang="fi-FI" sz="2722"/>
              <a:t>→ Kantaväestöä heikommin pärjäävien maahanmuuttajien osuuden kasvu jatkuu.</a:t>
            </a:r>
          </a:p>
          <a:p>
            <a:pPr indent="-309639">
              <a:buSzPct val="45000"/>
              <a:buNone/>
              <a:tabLst>
                <a:tab pos="311079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fi-FI" altLang="fi-FI" sz="2722"/>
              <a:t>→ Maahanmuuttajat erityisesti Euroopan ulkopuolelta.</a:t>
            </a:r>
          </a:p>
          <a:p>
            <a:pPr indent="-309639">
              <a:buSzPct val="45000"/>
              <a:buNone/>
              <a:tabLst>
                <a:tab pos="311079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fi-FI" altLang="fi-FI" sz="2722"/>
              <a:t>→ Kantaväestö keskittyy alueille, joissa kantaväestön osuus on vielä hyvin suuri.</a:t>
            </a:r>
          </a:p>
          <a:p>
            <a:pPr marL="1346569" lvl="1" indent="-515584">
              <a:buSzPct val="45000"/>
              <a:buFont typeface="Wingdings" panose="05000000000000000000" pitchFamily="2" charset="2"/>
              <a:buChar char=""/>
              <a:tabLst>
                <a:tab pos="311079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fi-FI" altLang="fi-FI" sz="2449"/>
              <a:t>Erityisesti lapsiperheet. Voi myös tarkoittaa muuttoa pois kokonaan PK-seudulta.</a:t>
            </a:r>
          </a:p>
          <a:p>
            <a:pPr marL="1346569" lvl="1" indent="-515584">
              <a:buSzPct val="45000"/>
              <a:buNone/>
              <a:tabLst>
                <a:tab pos="311079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endParaRPr lang="fi-FI" altLang="fi-FI"/>
          </a:p>
          <a:p>
            <a:pPr indent="-309639">
              <a:buSzPct val="45000"/>
              <a:buNone/>
              <a:tabLst>
                <a:tab pos="311079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endParaRPr lang="fi-FI" altLang="fi-FI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1">
            <a:extLst>
              <a:ext uri="{FF2B5EF4-FFF2-40B4-BE49-F238E27FC236}">
                <a16:creationId xmlns:a16="http://schemas.microsoft.com/office/drawing/2014/main" id="{BA57F883-A56C-1AA9-CD30-4DF21EACCC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0049" y="273629"/>
            <a:ext cx="8221823" cy="901535"/>
          </a:xfrm>
          <a:ln/>
        </p:spPr>
        <p:txBody>
          <a:bodyPr/>
          <a:lstStyle/>
          <a:p>
            <a:pPr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fi-FI" altLang="fi-FI" sz="2722"/>
              <a:t>Tilastot löytyvät nettisivuilta:</a:t>
            </a:r>
            <a:r>
              <a:rPr lang="fi-FI" altLang="fi-FI"/>
              <a:t> </a:t>
            </a:r>
            <a:r>
              <a:rPr lang="fi-FI" altLang="fi-FI" sz="4536" u="sng"/>
              <a:t>Lähiöluvut.fi</a:t>
            </a:r>
          </a:p>
        </p:txBody>
      </p:sp>
      <p:pic>
        <p:nvPicPr>
          <p:cNvPr id="63490" name="Picture 2">
            <a:extLst>
              <a:ext uri="{FF2B5EF4-FFF2-40B4-BE49-F238E27FC236}">
                <a16:creationId xmlns:a16="http://schemas.microsoft.com/office/drawing/2014/main" id="{9F9488C4-21CE-D11E-D86E-23E790279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508" y="1306218"/>
            <a:ext cx="7982758" cy="507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>
            <a:extLst>
              <a:ext uri="{FF2B5EF4-FFF2-40B4-BE49-F238E27FC236}">
                <a16:creationId xmlns:a16="http://schemas.microsoft.com/office/drawing/2014/main" id="{80770310-BB8D-985A-9FE9-33B3BE3113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0049" y="273629"/>
            <a:ext cx="8221823" cy="901535"/>
          </a:xfrm>
          <a:ln/>
        </p:spPr>
        <p:txBody>
          <a:bodyPr/>
          <a:lstStyle/>
          <a:p>
            <a:pPr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fi-FI" altLang="fi-FI" sz="2722"/>
              <a:t>Tilastot löytyvät nettisivuilta:</a:t>
            </a:r>
            <a:r>
              <a:rPr lang="fi-FI" altLang="fi-FI"/>
              <a:t> </a:t>
            </a:r>
            <a:r>
              <a:rPr lang="fi-FI" altLang="fi-FI" sz="4536" u="sng"/>
              <a:t>Lähiöluvut.fi</a:t>
            </a:r>
          </a:p>
        </p:txBody>
      </p:sp>
      <p:sp>
        <p:nvSpPr>
          <p:cNvPr id="8194" name="Rectangle 2">
            <a:extLst>
              <a:ext uri="{FF2B5EF4-FFF2-40B4-BE49-F238E27FC236}">
                <a16:creationId xmlns:a16="http://schemas.microsoft.com/office/drawing/2014/main" id="{A7269E23-3007-E76A-16FC-13DA9B8CFE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0049" y="1604330"/>
            <a:ext cx="8221823" cy="4519194"/>
          </a:xfrm>
          <a:ln/>
        </p:spPr>
        <p:txBody>
          <a:bodyPr/>
          <a:lstStyle/>
          <a:p>
            <a:endParaRPr lang="fi-FI"/>
          </a:p>
        </p:txBody>
      </p:sp>
      <p:pic>
        <p:nvPicPr>
          <p:cNvPr id="8195" name="Picture 3">
            <a:extLst>
              <a:ext uri="{FF2B5EF4-FFF2-40B4-BE49-F238E27FC236}">
                <a16:creationId xmlns:a16="http://schemas.microsoft.com/office/drawing/2014/main" id="{4915E283-4BCF-0DDA-C5B6-65A029076C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436" y="1306218"/>
            <a:ext cx="8739112" cy="5147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>
            <a:extLst>
              <a:ext uri="{FF2B5EF4-FFF2-40B4-BE49-F238E27FC236}">
                <a16:creationId xmlns:a16="http://schemas.microsoft.com/office/drawing/2014/main" id="{38FD5FB0-862F-2B8D-2678-3DE335715D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0049" y="273630"/>
            <a:ext cx="8221823" cy="1137719"/>
          </a:xfrm>
          <a:ln/>
        </p:spPr>
        <p:txBody>
          <a:bodyPr/>
          <a:lstStyle/>
          <a:p>
            <a:pPr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fi-FI" altLang="fi-FI" sz="3447"/>
              <a:t>Suurimmat osuudet alle 16-vuotiaista (%)</a:t>
            </a:r>
          </a:p>
        </p:txBody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561A6EF9-F53E-BFB6-84E0-1FC911EFF0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054937" y="1257253"/>
            <a:ext cx="8221823" cy="505493"/>
          </a:xfrm>
          <a:ln/>
        </p:spPr>
        <p:txBody>
          <a:bodyPr/>
          <a:lstStyle/>
          <a:p>
            <a:pPr indent="-309639">
              <a:buClrTx/>
              <a:buNone/>
              <a:tabLst>
                <a:tab pos="311079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fi-FI" altLang="fi-FI" u="sng"/>
              <a:t>Helsinki</a:t>
            </a:r>
            <a:r>
              <a:rPr lang="fi-FI" altLang="fi-FI"/>
              <a:t>:</a:t>
            </a:r>
          </a:p>
        </p:txBody>
      </p:sp>
      <p:pic>
        <p:nvPicPr>
          <p:cNvPr id="9219" name="Picture 3">
            <a:extLst>
              <a:ext uri="{FF2B5EF4-FFF2-40B4-BE49-F238E27FC236}">
                <a16:creationId xmlns:a16="http://schemas.microsoft.com/office/drawing/2014/main" id="{BEF5DB4B-C193-446D-6179-756305029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523" y="1828992"/>
            <a:ext cx="8277989" cy="4604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>
            <a:extLst>
              <a:ext uri="{FF2B5EF4-FFF2-40B4-BE49-F238E27FC236}">
                <a16:creationId xmlns:a16="http://schemas.microsoft.com/office/drawing/2014/main" id="{208AB595-BBAC-5E20-9604-C7C9ED879D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0049" y="273630"/>
            <a:ext cx="8221823" cy="1137719"/>
          </a:xfrm>
          <a:ln/>
        </p:spPr>
        <p:txBody>
          <a:bodyPr/>
          <a:lstStyle/>
          <a:p>
            <a:pPr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fi-FI" altLang="fi-FI" sz="3447"/>
              <a:t>Suurimmat osuudet alle 16-vuotiaista (%)</a:t>
            </a:r>
          </a:p>
        </p:txBody>
      </p:sp>
      <p:sp>
        <p:nvSpPr>
          <p:cNvPr id="10242" name="Rectangle 2">
            <a:extLst>
              <a:ext uri="{FF2B5EF4-FFF2-40B4-BE49-F238E27FC236}">
                <a16:creationId xmlns:a16="http://schemas.microsoft.com/office/drawing/2014/main" id="{4484F9D7-66B7-89CD-6D6D-BABE65BB50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054937" y="1257253"/>
            <a:ext cx="8221823" cy="505493"/>
          </a:xfrm>
          <a:ln/>
        </p:spPr>
        <p:txBody>
          <a:bodyPr/>
          <a:lstStyle/>
          <a:p>
            <a:pPr indent="-309639">
              <a:buClrTx/>
              <a:buNone/>
              <a:tabLst>
                <a:tab pos="311079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fi-FI" altLang="fi-FI" u="sng"/>
              <a:t>Espoo</a:t>
            </a:r>
            <a:r>
              <a:rPr lang="fi-FI" altLang="fi-FI"/>
              <a:t>:</a:t>
            </a:r>
          </a:p>
        </p:txBody>
      </p:sp>
      <p:pic>
        <p:nvPicPr>
          <p:cNvPr id="10243" name="Picture 3">
            <a:extLst>
              <a:ext uri="{FF2B5EF4-FFF2-40B4-BE49-F238E27FC236}">
                <a16:creationId xmlns:a16="http://schemas.microsoft.com/office/drawing/2014/main" id="{730F1AC4-0384-C617-6FCD-E0B4E3BE9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56" y="2132856"/>
            <a:ext cx="10072698" cy="4272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eema">
  <a:themeElements>
    <a:clrScheme name="Office-te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ema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anchor="ctr">
        <a:normAutofit/>
      </a:bodyPr>
      <a:lstStyle>
        <a:defPPr fontAlgn="auto">
          <a:spcAft>
            <a:spcPts val="0"/>
          </a:spcAft>
          <a:defRPr sz="8000" dirty="0">
            <a:solidFill>
              <a:schemeClr val="accent1">
                <a:lumMod val="40000"/>
                <a:lumOff val="6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5964</TotalTime>
  <Words>1818</Words>
  <Application>Microsoft Office PowerPoint</Application>
  <PresentationFormat>Widescreen</PresentationFormat>
  <Paragraphs>256</Paragraphs>
  <Slides>61</Slides>
  <Notes>60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2" baseType="lpstr">
      <vt:lpstr>Office-teema</vt:lpstr>
      <vt:lpstr>Työmiehen tuumaustunti  23.3.2023 Tervetuloa!</vt:lpstr>
      <vt:lpstr>Lähiöluvut – Maahanmuuton aluekohtaiset tilastotiedot pääkaupunkiseudulla</vt:lpstr>
      <vt:lpstr>Mitä julkaisemme nyt?</vt:lpstr>
      <vt:lpstr>Keskeiset teemat tilastojen taustalla:</vt:lpstr>
      <vt:lpstr>1. Historiallisen nopeat väestönmuutokset.</vt:lpstr>
      <vt:lpstr>Koulukoneen julkaisua on paheksuttu. Myös tämän syyn vuoksi vastaavat tiedot on hyvä olla saatavilla myös muualla.</vt:lpstr>
      <vt:lpstr>Tilastot löytyvät nettisivuilta: Lähiöluvut.fi</vt:lpstr>
      <vt:lpstr>Suurimmat osuudet alle 16-vuotiaista (%)</vt:lpstr>
      <vt:lpstr>Suurimmat osuudet alle 16-vuotiaista (%)</vt:lpstr>
      <vt:lpstr>Suurimmat osuudet alle 16-vuotiaista (%)</vt:lpstr>
      <vt:lpstr>Väestönmuutokset v.1990–2020: Lähiöluvut.fi</vt:lpstr>
      <vt:lpstr> Ääriesimerkit alueellisista eroista: Helsinki</vt:lpstr>
      <vt:lpstr>Ääriesimerkit eroista: Helsinki, isot pakolaismaat</vt:lpstr>
      <vt:lpstr>Ääriesimerkit eroista: Helsinki, länsimaat</vt:lpstr>
      <vt:lpstr>Muutokset voivat olla nopeita: Helsinki</vt:lpstr>
      <vt:lpstr> Ääriesimerkit alueellisista eroista: Espoo</vt:lpstr>
      <vt:lpstr> Ääriesimerkit alueellisista eroista: Vantaa</vt:lpstr>
      <vt:lpstr>Yhteenvetoa väestönmuutoksista (osuudet alle 16-vuotiaista)</vt:lpstr>
      <vt:lpstr>Yhteenvetoa väestönmuutoksista (osuudet alle 16-vuotiaista)</vt:lpstr>
      <vt:lpstr>Karakallio esimerkkinä nopeasta muutoksesta: Lähiöluvut.fi</vt:lpstr>
      <vt:lpstr>2. Maahanmuuttajien keskittyminen (kaupunkien) vuokra-asuntoihin</vt:lpstr>
      <vt:lpstr>Osuudet ARA-vuokra-asuntojen asukkaista</vt:lpstr>
      <vt:lpstr>Osuudet ARA-vuokra-asuntojen asukkaista (%) v. 1998–2020</vt:lpstr>
      <vt:lpstr>”Yliedustus” on suurinta niillä alueilla, joilla maahanmuuttajat ovat muutenkin ”yliedustettuina” alueiden väestöistä</vt:lpstr>
      <vt:lpstr>Yli 50 % osuudet ARA-asuntojen asukkaista (maahanmuuttajat yhteensä)</vt:lpstr>
      <vt:lpstr>”Aliedustus” on suurinta niillä alueilla, joilla maahanmuuttajat ovat muutenkin ”aliedustettuina” alueiden väestöistä</vt:lpstr>
      <vt:lpstr>Alueittainen yliedustus on uusissa ja vanhoissa vuokra-asunnoissa ARA-asuntoja vastaavaa</vt:lpstr>
      <vt:lpstr>Yliedustus on suurempaa vanhoissa  kuin uusissa vuokra-asunnoissa.</vt:lpstr>
      <vt:lpstr>Osuudet uusien vuokra-asuntojen asukkaista vaihtelevat alueittain</vt:lpstr>
      <vt:lpstr>Osuudet vanhojen vuokra-asuntojen asukkaista vaihtelevat alueittain</vt:lpstr>
      <vt:lpstr>3. Maahanmuuttajien keskimäärin heikko pärjääminen: etuudet, palkat, kuntien talous</vt:lpstr>
      <vt:lpstr>Toimeentulotukea saaneiden osuus (%): kaikki ulkomaat yhteensä.</vt:lpstr>
      <vt:lpstr>Toimeentulotukea saaneiden osuus (%): Itä-Eurooppa.</vt:lpstr>
      <vt:lpstr>Toimeentulotukea saaneiden osuus (%): isot pakolaismaat.</vt:lpstr>
      <vt:lpstr>Toimeentulotukea saaneiden osuus (%): suomalainen kantaväestö.</vt:lpstr>
      <vt:lpstr>Pärjäämisen mittarit</vt:lpstr>
      <vt:lpstr>Palkka- ja yrittäjätulojen vertailuja</vt:lpstr>
      <vt:lpstr>PowerPoint Presentation</vt:lpstr>
      <vt:lpstr>Palkka- ja yrittäjätulojen vertailuja: Helsinki oppilasalueittain</vt:lpstr>
      <vt:lpstr>Jos vertailu tehtäisiin keskiarvojen sijasta mediaanituloilla, isot pakolaismaat</vt:lpstr>
      <vt:lpstr>PowerPoint Presentation</vt:lpstr>
      <vt:lpstr>Palkka- ja yrittäjätulojen vertailuja: Espoo kaupunginosittain</vt:lpstr>
      <vt:lpstr>PowerPoint Presentation</vt:lpstr>
      <vt:lpstr>Palkka- ja yrittäjätulojen vertailuja: Vantaa kaupunginosittain</vt:lpstr>
      <vt:lpstr>Kiteytykset palkka- ja yrittäjätuloista:</vt:lpstr>
      <vt:lpstr>Helsingin uutiset: 2.11.2019: ”[...] väestö kasvaa, mutta verotulot eivät”</vt:lpstr>
      <vt:lpstr>”Väestö kasvaa, mutta verotulot eivät”</vt:lpstr>
      <vt:lpstr>Hyvät ja huonot veronmaksajat: kaikki ulkomaat yhteensä</vt:lpstr>
      <vt:lpstr>Hyvät ja huonot veronmaksajat: Lähi-Itä ilman isoja pakolaismaita</vt:lpstr>
      <vt:lpstr>Toinen sukupolvi (Saukkonen 2022)</vt:lpstr>
      <vt:lpstr>Suurimmat kaupungit haluavat valtion apuun</vt:lpstr>
      <vt:lpstr>Lopuksi: tulevasta kehityksestä</vt:lpstr>
      <vt:lpstr>1. Edullisten vuokra-asuntojen rakentaminen</vt:lpstr>
      <vt:lpstr>Uuden MAL-sopimuksen myötä Helsingissä valmistuikin eniten uusia asuntoja 60 vuoteen. </vt:lpstr>
      <vt:lpstr>Uuden MAL-sopimuksen myötä Helsingissä valmistuikin eniten uusia asuntoja 60 vuoteen. </vt:lpstr>
      <vt:lpstr>2. ”Erikoinen tilanne Helsingissä”</vt:lpstr>
      <vt:lpstr>PowerPoint Presentation</vt:lpstr>
      <vt:lpstr>3. Kantaväestö välttelee maahanmuuttajavaltaisia alueita</vt:lpstr>
      <vt:lpstr>4. Helsingin seudun ”virallinen” vieraskielisen väestön ennuste</vt:lpstr>
      <vt:lpstr>Johtopäätökset tulevasta:</vt:lpstr>
      <vt:lpstr>Tilastot löytyvät nettisivuilta: Lähiöluvut.fi</vt:lpstr>
    </vt:vector>
  </TitlesOfParts>
  <Company>European Parliament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Suomen ääni Euroopassa</dc:title>
  <dc:creator>TERHO Sampo</dc:creator>
  <cp:lastModifiedBy>Tiina Ollila</cp:lastModifiedBy>
  <cp:revision>85</cp:revision>
  <cp:lastPrinted>2014-03-27T13:09:41Z</cp:lastPrinted>
  <dcterms:created xsi:type="dcterms:W3CDTF">2014-03-18T15:11:29Z</dcterms:created>
  <dcterms:modified xsi:type="dcterms:W3CDTF">2023-04-14T11:24:44Z</dcterms:modified>
</cp:coreProperties>
</file>